
<file path=[Content_Types].xml><?xml version="1.0" encoding="utf-8"?>
<Types xmlns="http://schemas.openxmlformats.org/package/2006/content-types">
  <Default ContentType="image/jpeg" Extension="jpg"/>
  <Default ContentType="image/gif" Extension="gif"/>
  <Default ContentType="application/xml" Extension="xml"/>
  <Default ContentType="image/jpeg" Extension="jpeg"/>
  <Default ContentType="application/vnd.openxmlformats-package.relationships+xml" Extension="rels"/>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41.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44.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presentation.main+xml" PartName="/ppt/presentation.xml"/>
  <Override ContentType="application/vnd.openxmlformats-officedocument.presentationml.presProps+xml" PartName="/ppt/presProps2.xml"/>
  <Override ContentType="application/vnd.openxmlformats-officedocument.theme+xml" PartName="/ppt/theme/theme1.xml"/>
  <Override ContentType="application/vnd.openxmlformats-officedocument.presentationml.viewProps+xml" PartName="/ppt/viewProps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Lst>
  <p:sldSz cy="6858000" cx="9144000"/>
  <p:notesSz cx="6858000" cy="91440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2.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2.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viewProps" Target="viewProps2.xml"/><Relationship Id="rId3" Type="http://schemas.openxmlformats.org/officeDocument/2006/relationships/presProps" Target="presProps2.xml"/><Relationship Id="rId4" Type="http://schemas.openxmlformats.org/officeDocument/2006/relationships/slideMaster" Target="slideMasters/slide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E48A8DB-0085-492F-AB20-34F194E8A035}" type="datetimeFigureOut">
              <a:rPr lang="en-US" smtClean="0"/>
              <a:t>9/8/2018</a:t>
            </a:fld>
            <a:endParaRPr lang="en-US"/>
          </a:p>
        </p:txBody>
      </p:sp>
      <p:sp>
        <p:nvSpPr>
          <p:cNvPr id="8" name="Slide Number Placeholder 7"/>
          <p:cNvSpPr>
            <a:spLocks noGrp="1"/>
          </p:cNvSpPr>
          <p:nvPr>
            <p:ph type="sldNum" sz="quarter" idx="11"/>
          </p:nvPr>
        </p:nvSpPr>
        <p:spPr/>
        <p:txBody>
          <a:bodyPr/>
          <a:lstStyle/>
          <a:p>
            <a:fld id="{4CA233FF-9BBC-4FE8-8BE8-0E2F324C0890}"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48A8DB-0085-492F-AB20-34F194E8A035}" type="datetimeFigureOut">
              <a:rPr lang="en-US" smtClean="0"/>
              <a:t>9/8/2018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233FF-9BBC-4FE8-8BE8-0E2F324C089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48A8DB-0085-492F-AB20-34F194E8A035}" type="datetimeFigureOut">
              <a:rPr lang="en-US" smtClean="0"/>
              <a:t>9/8/2018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233FF-9BBC-4FE8-8BE8-0E2F324C089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48A8DB-0085-492F-AB20-34F194E8A035}" type="datetimeFigureOut">
              <a:rPr lang="en-US" smtClean="0"/>
              <a:t>9/8/2018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233FF-9BBC-4FE8-8BE8-0E2F324C089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48A8DB-0085-492F-AB20-34F194E8A035}" type="datetimeFigureOut">
              <a:rPr lang="en-US" smtClean="0"/>
              <a:t>9/8/2018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233FF-9BBC-4FE8-8BE8-0E2F324C089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E48A8DB-0085-492F-AB20-34F194E8A035}" type="datetimeFigureOut">
              <a:rPr lang="en-US" smtClean="0"/>
              <a:t>9/8/2018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233FF-9BBC-4FE8-8BE8-0E2F324C0890}"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E48A8DB-0085-492F-AB20-34F194E8A035}" type="datetimeFigureOut">
              <a:rPr lang="en-US" smtClean="0"/>
              <a:t>9/8/2018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A233FF-9BBC-4FE8-8BE8-0E2F324C0890}"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48A8DB-0085-492F-AB20-34F194E8A035}" type="datetimeFigureOut">
              <a:rPr lang="en-US" smtClean="0"/>
              <a:t>9/8/2018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A233FF-9BBC-4FE8-8BE8-0E2F324C089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48A8DB-0085-492F-AB20-34F194E8A035}" type="datetimeFigureOut">
              <a:rPr lang="en-US" smtClean="0"/>
              <a:t>9/8/2018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A233FF-9BBC-4FE8-8BE8-0E2F324C089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48A8DB-0085-492F-AB20-34F194E8A035}" type="datetimeFigureOut">
              <a:rPr lang="en-US" smtClean="0"/>
              <a:t>9/8/2018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233FF-9BBC-4FE8-8BE8-0E2F324C089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48A8DB-0085-492F-AB20-34F194E8A035}" type="datetimeFigureOut">
              <a:rPr lang="en-US" smtClean="0"/>
              <a:t>9/8/2018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233FF-9BBC-4FE8-8BE8-0E2F324C089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2E48A8DB-0085-492F-AB20-34F194E8A035}" type="datetimeFigureOut">
              <a:rPr lang="en-US" smtClean="0"/>
              <a:t>9/8/2018</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4CA233FF-9BBC-4FE8-8BE8-0E2F324C0890}"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hyperlink" Target="http://buffaloah.com/a/DCTNRY/d/dome.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85800"/>
            <a:ext cx="7772400" cy="936625"/>
          </a:xfrm>
        </p:spPr>
        <p:txBody>
          <a:bodyPr/>
          <a:lstStyle/>
          <a:p>
            <a:pPr algn="ctr"/>
            <a:r>
              <a:rPr lang="en-US" b="1" dirty="0" smtClean="0"/>
              <a:t>Byzantine</a:t>
            </a:r>
            <a:endParaRPr lang="en-US" b="1" dirty="0"/>
          </a:p>
        </p:txBody>
      </p:sp>
      <p:sp>
        <p:nvSpPr>
          <p:cNvPr id="3" name="Subtitle 2"/>
          <p:cNvSpPr>
            <a:spLocks noGrp="1"/>
          </p:cNvSpPr>
          <p:nvPr>
            <p:ph type="subTitle" idx="1"/>
          </p:nvPr>
        </p:nvSpPr>
        <p:spPr>
          <a:xfrm>
            <a:off x="1371600" y="1620982"/>
            <a:ext cx="6400800" cy="1752600"/>
          </a:xfrm>
        </p:spPr>
        <p:txBody>
          <a:bodyPr>
            <a:normAutofit/>
          </a:bodyPr>
          <a:lstStyle/>
          <a:p>
            <a:r>
              <a:rPr lang="en-US" sz="2000" dirty="0" smtClean="0">
                <a:solidFill>
                  <a:schemeClr val="tx1"/>
                </a:solidFill>
              </a:rPr>
              <a:t>(Paintings, sculptures, Mosaic, Architecture and interior/furniture)</a:t>
            </a:r>
            <a:endParaRPr lang="en-US" sz="2000" dirty="0">
              <a:solidFill>
                <a:schemeClr val="tx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2529985"/>
            <a:ext cx="2743200" cy="3870815"/>
          </a:xfrm>
          <a:prstGeom prst="rect">
            <a:avLst/>
          </a:prstGeom>
        </p:spPr>
      </p:pic>
    </p:spTree>
    <p:extLst>
      <p:ext uri="{BB962C8B-B14F-4D97-AF65-F5344CB8AC3E}">
        <p14:creationId xmlns:p14="http://schemas.microsoft.com/office/powerpoint/2010/main" val="1709910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 name="Shape 22"/>
        <p:cNvGrpSpPr/>
        <p:nvPr/>
      </p:nvGrpSpPr>
      <p:grpSpPr>
        <a:xfrm>
          <a:off x="0" y="0"/>
          <a:ext cx="0" cy="0"/>
          <a:chOff x="0" y="0"/>
          <a:chExt cx="0" cy="0"/>
        </a:xfrm>
      </p:grpSpPr>
      <p:sp>
        <p:nvSpPr>
          <p:cNvPr id="23" name="Google Shape;23;p2"/>
          <p:cNvSpPr txBox="1"/>
          <p:nvPr>
            <p:ph type="title"/>
          </p:nvPr>
        </p:nvSpPr>
        <p:spPr>
          <a:xfrm>
            <a:off x="856343" y="18143"/>
            <a:ext cx="7315200" cy="8202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lt2"/>
              </a:buClr>
              <a:buSzPts val="4000"/>
              <a:buFont typeface="Arial"/>
              <a:buNone/>
            </a:pPr>
            <a:r>
              <a:rPr b="1" lang="en-US"/>
              <a:t>Mosaic</a:t>
            </a:r>
            <a:endParaRPr sz="3600"/>
          </a:p>
        </p:txBody>
      </p:sp>
      <p:sp>
        <p:nvSpPr>
          <p:cNvPr id="24" name="Google Shape;24;p2"/>
          <p:cNvSpPr/>
          <p:nvPr/>
        </p:nvSpPr>
        <p:spPr>
          <a:xfrm>
            <a:off x="551543" y="877669"/>
            <a:ext cx="7924800" cy="6462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1800"/>
              <a:buFont typeface="Arial"/>
              <a:buChar char="•"/>
            </a:pPr>
            <a:r>
              <a:rPr b="1" lang="en-US" sz="1800">
                <a:solidFill>
                  <a:schemeClr val="lt1"/>
                </a:solidFill>
                <a:latin typeface="Arial"/>
                <a:ea typeface="Arial"/>
                <a:cs typeface="Arial"/>
                <a:sym typeface="Arial"/>
              </a:rPr>
              <a:t>MOSAIC: </a:t>
            </a:r>
            <a:r>
              <a:rPr lang="en-US" sz="1800">
                <a:solidFill>
                  <a:schemeClr val="lt1"/>
                </a:solidFill>
                <a:latin typeface="Arial"/>
                <a:ea typeface="Arial"/>
                <a:cs typeface="Arial"/>
                <a:sym typeface="Arial"/>
              </a:rPr>
              <a:t>decoration using pieces of stone, marble, or colored glass, called “tesserae”, that are cemented to a wall or floor</a:t>
            </a:r>
            <a:endParaRPr/>
          </a:p>
        </p:txBody>
      </p:sp>
      <p:pic>
        <p:nvPicPr>
          <p:cNvPr descr="C:\Users\Liz\Pictures\Art 1010 photos\Court of Justinian.jpg" id="25" name="Google Shape;25;p2"/>
          <p:cNvPicPr preferRelativeResize="0"/>
          <p:nvPr/>
        </p:nvPicPr>
        <p:blipFill rotWithShape="1">
          <a:blip r:embed="rId2">
            <a:alphaModFix/>
          </a:blip>
          <a:srcRect b="0" l="0" r="0" t="0"/>
          <a:stretch/>
        </p:blipFill>
        <p:spPr>
          <a:xfrm>
            <a:off x="4191000" y="1706789"/>
            <a:ext cx="4604787" cy="3246211"/>
          </a:xfrm>
          <a:prstGeom prst="rect">
            <a:avLst/>
          </a:prstGeom>
          <a:noFill/>
          <a:ln>
            <a:noFill/>
          </a:ln>
        </p:spPr>
      </p:pic>
      <p:sp>
        <p:nvSpPr>
          <p:cNvPr id="26" name="Google Shape;26;p2"/>
          <p:cNvSpPr txBox="1"/>
          <p:nvPr/>
        </p:nvSpPr>
        <p:spPr>
          <a:xfrm>
            <a:off x="1694543" y="3670753"/>
            <a:ext cx="2819400" cy="1143000"/>
          </a:xfrm>
          <a:prstGeom prst="rect">
            <a:avLst/>
          </a:prstGeom>
          <a:noFill/>
          <a:ln>
            <a:noFill/>
          </a:ln>
        </p:spPr>
        <p:txBody>
          <a:bodyPr anchorCtr="0" anchor="b" bIns="45700" lIns="91425" spcFirstLastPara="1" rIns="91425" wrap="square" tIns="45700">
            <a:normAutofit/>
          </a:bodyPr>
          <a:lstStyle/>
          <a:p>
            <a:pPr indent="0" lvl="0" marL="0" marR="0" rtl="0" algn="l">
              <a:spcBef>
                <a:spcPts val="0"/>
              </a:spcBef>
              <a:spcAft>
                <a:spcPts val="0"/>
              </a:spcAft>
              <a:buClr>
                <a:schemeClr val="lt1"/>
              </a:buClr>
              <a:buSzPts val="1400"/>
              <a:buFont typeface="Arial"/>
              <a:buNone/>
            </a:pPr>
            <a:r>
              <a:rPr lang="en-US" sz="1400">
                <a:solidFill>
                  <a:schemeClr val="lt1"/>
                </a:solidFill>
                <a:latin typeface="Arial"/>
                <a:ea typeface="Arial"/>
                <a:cs typeface="Arial"/>
                <a:sym typeface="Arial"/>
              </a:rPr>
              <a:t>Justinian and his attendants</a:t>
            </a:r>
            <a:endParaRPr sz="1400">
              <a:solidFill>
                <a:schemeClr val="lt1"/>
              </a:solidFill>
              <a:latin typeface="Arial"/>
              <a:ea typeface="Arial"/>
              <a:cs typeface="Arial"/>
              <a:sym typeface="Arial"/>
            </a:endParaRPr>
          </a:p>
        </p:txBody>
      </p:sp>
      <p:sp>
        <p:nvSpPr>
          <p:cNvPr id="27" name="Google Shape;27;p2"/>
          <p:cNvSpPr txBox="1"/>
          <p:nvPr>
            <p:ph idx="1" type="body"/>
          </p:nvPr>
        </p:nvSpPr>
        <p:spPr>
          <a:xfrm>
            <a:off x="257549" y="4953000"/>
            <a:ext cx="8218800" cy="1752600"/>
          </a:xfrm>
          <a:prstGeom prst="rect">
            <a:avLst/>
          </a:prstGeom>
          <a:noFill/>
          <a:ln>
            <a:noFill/>
          </a:ln>
        </p:spPr>
        <p:txBody>
          <a:bodyPr anchorCtr="0" anchor="t" bIns="45700" lIns="91425" spcFirstLastPara="1" rIns="91425" wrap="square" tIns="45700">
            <a:normAutofit/>
          </a:bodyPr>
          <a:lstStyle/>
          <a:p>
            <a:pPr indent="-182880" lvl="0" marL="228600" rtl="0" algn="l">
              <a:spcBef>
                <a:spcPts val="0"/>
              </a:spcBef>
              <a:spcAft>
                <a:spcPts val="0"/>
              </a:spcAft>
              <a:buSzPts val="1600"/>
              <a:buChar char="▪"/>
            </a:pPr>
            <a:r>
              <a:rPr lang="en-US" sz="1600"/>
              <a:t>Figures are abstract, removed from reality, almost look like symbols.</a:t>
            </a:r>
            <a:endParaRPr/>
          </a:p>
          <a:p>
            <a:pPr indent="-182880" lvl="0" marL="228600" rtl="0" algn="l">
              <a:spcBef>
                <a:spcPts val="320"/>
              </a:spcBef>
              <a:spcAft>
                <a:spcPts val="0"/>
              </a:spcAft>
              <a:buSzPts val="1600"/>
              <a:buChar char="▪"/>
            </a:pPr>
            <a:r>
              <a:rPr lang="en-US" sz="1600"/>
              <a:t>They could all be in a spiritual heavenly realm, feet look like they are floating.</a:t>
            </a:r>
            <a:endParaRPr/>
          </a:p>
          <a:p>
            <a:pPr indent="-182880" lvl="0" marL="228600" rtl="0" algn="l">
              <a:spcBef>
                <a:spcPts val="320"/>
              </a:spcBef>
              <a:spcAft>
                <a:spcPts val="0"/>
              </a:spcAft>
              <a:buSzPts val="1600"/>
              <a:buChar char="▪"/>
            </a:pPr>
            <a:r>
              <a:rPr lang="en-US" sz="1600"/>
              <a:t>The halo around his head gives him the same aspect as Christ. Justinian himself stands in the middle, with soldiers on his right and clergy on his left, emphasizing that Justinian is the leader of both church and state of his empire</a:t>
            </a:r>
            <a:endParaRPr/>
          </a:p>
          <a:p>
            <a:pPr indent="-81279" lvl="0" marL="228600" rtl="0" algn="l">
              <a:spcBef>
                <a:spcPts val="320"/>
              </a:spcBef>
              <a:spcAft>
                <a:spcPts val="0"/>
              </a:spcAft>
              <a:buSzPts val="1600"/>
              <a:buNone/>
            </a:pPr>
            <a:r>
              <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
                                        </p:tgtEl>
                                        <p:attrNameLst>
                                          <p:attrName>style.visibility</p:attrName>
                                        </p:attrNameLst>
                                      </p:cBhvr>
                                      <p:to>
                                        <p:strVal val="visible"/>
                                      </p:to>
                                    </p:set>
                                    <p:animEffect filter="fade" transition="in">
                                      <p:cBhvr>
                                        <p:cTn dur="2000"/>
                                        <p:tgtEl>
                                          <p:spTgt spid="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2000"/>
                                        <p:tgtEl>
                                          <p:spTgt spid="26"/>
                                        </p:tgtEl>
                                        <p:attrNameLst>
                                          <p:attrName>ppt_w</p:attrName>
                                        </p:attrNameLst>
                                      </p:cBhvr>
                                      <p:tavLst>
                                        <p:tav fmla="" tm="0">
                                          <p:val>
                                            <p:strVal val="0"/>
                                          </p:val>
                                        </p:tav>
                                        <p:tav fmla="" tm="100000">
                                          <p:val>
                                            <p:strVal val="#ppt_w"/>
                                          </p:val>
                                        </p:tav>
                                      </p:tavLst>
                                    </p:anim>
                                    <p:anim calcmode="lin" valueType="num">
                                      <p:cBhvr additive="base">
                                        <p:cTn dur="2000"/>
                                        <p:tgtEl>
                                          <p:spTgt spid="2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
                                            <p:txEl>
                                              <p:pRg end="0" st="0"/>
                                            </p:txEl>
                                          </p:spTgt>
                                        </p:tgtEl>
                                        <p:attrNameLst>
                                          <p:attrName>style.visibility</p:attrName>
                                        </p:attrNameLst>
                                      </p:cBhvr>
                                      <p:to>
                                        <p:strVal val="visible"/>
                                      </p:to>
                                    </p:set>
                                    <p:animEffect filter="fade" transition="in">
                                      <p:cBhvr>
                                        <p:cTn dur="1000"/>
                                        <p:tgtEl>
                                          <p:spTgt spid="2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
                                            <p:txEl>
                                              <p:pRg end="1" st="1"/>
                                            </p:txEl>
                                          </p:spTgt>
                                        </p:tgtEl>
                                        <p:attrNameLst>
                                          <p:attrName>style.visibility</p:attrName>
                                        </p:attrNameLst>
                                      </p:cBhvr>
                                      <p:to>
                                        <p:strVal val="visible"/>
                                      </p:to>
                                    </p:set>
                                    <p:animEffect filter="fade" transition="in">
                                      <p:cBhvr>
                                        <p:cTn dur="1000"/>
                                        <p:tgtEl>
                                          <p:spTgt spid="2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
                                            <p:txEl>
                                              <p:pRg end="2" st="2"/>
                                            </p:txEl>
                                          </p:spTgt>
                                        </p:tgtEl>
                                        <p:attrNameLst>
                                          <p:attrName>style.visibility</p:attrName>
                                        </p:attrNameLst>
                                      </p:cBhvr>
                                      <p:to>
                                        <p:strVal val="visible"/>
                                      </p:to>
                                    </p:set>
                                    <p:animEffect filter="fade" transition="in">
                                      <p:cBhvr>
                                        <p:cTn dur="1000"/>
                                        <p:tgtEl>
                                          <p:spTgt spid="2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
                                            <p:txEl>
                                              <p:pRg end="3" st="3"/>
                                            </p:txEl>
                                          </p:spTgt>
                                        </p:tgtEl>
                                        <p:attrNameLst>
                                          <p:attrName>style.visibility</p:attrName>
                                        </p:attrNameLst>
                                      </p:cBhvr>
                                      <p:to>
                                        <p:strVal val="visible"/>
                                      </p:to>
                                    </p:set>
                                    <p:animEffect filter="fade" transition="in">
                                      <p:cBhvr>
                                        <p:cTn dur="1000"/>
                                        <p:tgtEl>
                                          <p:spTgt spid="2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687" y="304800"/>
            <a:ext cx="8229600" cy="717884"/>
          </a:xfrm>
        </p:spPr>
        <p:txBody>
          <a:bodyPr>
            <a:normAutofit/>
          </a:bodyPr>
          <a:lstStyle/>
          <a:p>
            <a:pPr algn="ctr"/>
            <a:r>
              <a:rPr lang="en-US" sz="3600" dirty="0" smtClean="0"/>
              <a:t>Architecture</a:t>
            </a:r>
            <a:endParaRPr lang="en-US" sz="3600" dirty="0"/>
          </a:p>
        </p:txBody>
      </p:sp>
      <p:sp>
        <p:nvSpPr>
          <p:cNvPr id="4" name="Rectangle 3"/>
          <p:cNvSpPr/>
          <p:nvPr/>
        </p:nvSpPr>
        <p:spPr>
          <a:xfrm>
            <a:off x="501687" y="5486400"/>
            <a:ext cx="8001000" cy="954107"/>
          </a:xfrm>
          <a:prstGeom prst="rect">
            <a:avLst/>
          </a:prstGeom>
        </p:spPr>
        <p:txBody>
          <a:bodyPr wrap="square">
            <a:spAutoFit/>
          </a:bodyPr>
          <a:lstStyle/>
          <a:p>
            <a:pPr marL="285750" indent="-285750">
              <a:buFont typeface="Arial" pitchFamily="34" charset="0"/>
              <a:buChar char="•"/>
            </a:pPr>
            <a:r>
              <a:rPr lang="en-US" sz="1400" dirty="0"/>
              <a:t>This church in Istanbul can be considered as the feat of Byzantine architecture</a:t>
            </a:r>
            <a:r>
              <a:rPr lang="en-US" sz="1400" dirty="0" smtClean="0"/>
              <a:t>.</a:t>
            </a:r>
          </a:p>
          <a:p>
            <a:pPr marL="285750" indent="-285750">
              <a:buFont typeface="Arial" pitchFamily="34" charset="0"/>
              <a:buChar char="•"/>
            </a:pPr>
            <a:r>
              <a:rPr lang="en-US" sz="1400" dirty="0"/>
              <a:t>A concave disc-like dome was built over a squarish base, using pendentives to support the dome. </a:t>
            </a:r>
            <a:endParaRPr lang="en-US" sz="1400" dirty="0" smtClean="0"/>
          </a:p>
          <a:p>
            <a:pPr marL="285750" indent="-285750">
              <a:buFont typeface="Arial" pitchFamily="34" charset="0"/>
              <a:buChar char="•"/>
            </a:pPr>
            <a:r>
              <a:rPr lang="en-US" sz="1400" dirty="0"/>
              <a:t>This structure is known to be built using both the </a:t>
            </a:r>
            <a:r>
              <a:rPr lang="en-US" sz="1400" dirty="0" err="1"/>
              <a:t>basilican</a:t>
            </a:r>
            <a:r>
              <a:rPr lang="en-US" sz="1400" dirty="0"/>
              <a:t> and centralized plan. </a:t>
            </a:r>
          </a:p>
        </p:txBody>
      </p:sp>
      <p:sp>
        <p:nvSpPr>
          <p:cNvPr id="5" name="Rectangle 4"/>
          <p:cNvSpPr/>
          <p:nvPr/>
        </p:nvSpPr>
        <p:spPr>
          <a:xfrm>
            <a:off x="501687" y="1143000"/>
            <a:ext cx="6934200" cy="307777"/>
          </a:xfrm>
          <a:prstGeom prst="rect">
            <a:avLst/>
          </a:prstGeom>
        </p:spPr>
        <p:txBody>
          <a:bodyPr wrap="square">
            <a:spAutoFit/>
          </a:bodyPr>
          <a:lstStyle/>
          <a:p>
            <a:pPr marL="285750" indent="-285750">
              <a:buFont typeface="Arial" pitchFamily="34" charset="0"/>
              <a:buChar char="•"/>
            </a:pPr>
            <a:r>
              <a:rPr lang="en-US" sz="1400" dirty="0"/>
              <a:t> Early Byzantine (500-726 CE) – plain exteriors of brick or concrete</a:t>
            </a:r>
          </a:p>
        </p:txBody>
      </p:sp>
      <p:pic>
        <p:nvPicPr>
          <p:cNvPr id="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6944" y="1600200"/>
            <a:ext cx="4963686" cy="3726655"/>
          </a:xfrm>
        </p:spPr>
      </p:pic>
    </p:spTree>
    <p:extLst>
      <p:ext uri="{BB962C8B-B14F-4D97-AF65-F5344CB8AC3E}">
        <p14:creationId xmlns:p14="http://schemas.microsoft.com/office/powerpoint/2010/main" val="3431690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28" y="0"/>
            <a:ext cx="9140371" cy="6855278"/>
          </a:xfrm>
        </p:spPr>
      </p:pic>
    </p:spTree>
    <p:extLst>
      <p:ext uri="{BB962C8B-B14F-4D97-AF65-F5344CB8AC3E}">
        <p14:creationId xmlns:p14="http://schemas.microsoft.com/office/powerpoint/2010/main" val="2085382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iz\Pictures\Art 1010 photos\Basilica_of_San_Vitale,_Ravenna,_Ita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59229"/>
            <a:ext cx="5867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p:cNvSpPr txBox="1">
            <a:spLocks/>
          </p:cNvSpPr>
          <p:nvPr/>
        </p:nvSpPr>
        <p:spPr>
          <a:xfrm>
            <a:off x="685800" y="3640365"/>
            <a:ext cx="7239000"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1400" dirty="0" smtClean="0">
                <a:solidFill>
                  <a:schemeClr val="tx1"/>
                </a:solidFill>
              </a:rPr>
              <a:t>Basilica of san </a:t>
            </a:r>
            <a:r>
              <a:rPr lang="en-US" sz="1400" dirty="0" err="1" smtClean="0">
                <a:solidFill>
                  <a:schemeClr val="tx1"/>
                </a:solidFill>
              </a:rPr>
              <a:t>vitale</a:t>
            </a:r>
            <a:endParaRPr lang="en-US" sz="1400" dirty="0">
              <a:solidFill>
                <a:schemeClr val="tx1"/>
              </a:solidFill>
            </a:endParaRPr>
          </a:p>
        </p:txBody>
      </p:sp>
      <p:sp>
        <p:nvSpPr>
          <p:cNvPr id="6" name="Content Placeholder 3"/>
          <p:cNvSpPr txBox="1">
            <a:spLocks/>
          </p:cNvSpPr>
          <p:nvPr/>
        </p:nvSpPr>
        <p:spPr>
          <a:xfrm>
            <a:off x="685800" y="5029200"/>
            <a:ext cx="7772400" cy="1382485"/>
          </a:xfrm>
          <a:prstGeom prst="rect">
            <a:avLst/>
          </a:prstGeom>
        </p:spPr>
        <p:txBody>
          <a:bodyPr vert="horz" lIns="91440" tIns="45720" rIns="91440" bIns="45720" rtlCol="0">
            <a:normAutofit fontScale="85000" lnSpcReduction="10000"/>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r>
              <a:rPr lang="en-US" dirty="0" smtClean="0"/>
              <a:t>is a church in Ravenna, Italy, and one of the most important examples of early Christian Byzantine art and architecture in Western Europe.</a:t>
            </a:r>
          </a:p>
          <a:p>
            <a:r>
              <a:rPr lang="en-US" dirty="0" smtClean="0"/>
              <a:t>All the mosaics are executed in the Hellenistic-Roman tradition: lively and imaginative, with rich colors and a certain perspective.</a:t>
            </a:r>
          </a:p>
          <a:p>
            <a:r>
              <a:rPr lang="en-US" dirty="0" smtClean="0"/>
              <a:t>The church was begun in 527, and completed in 546.</a:t>
            </a:r>
          </a:p>
        </p:txBody>
      </p:sp>
    </p:spTree>
    <p:extLst>
      <p:ext uri="{BB962C8B-B14F-4D97-AF65-F5344CB8AC3E}">
        <p14:creationId xmlns:p14="http://schemas.microsoft.com/office/powerpoint/2010/main" val="336050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fltVal val="0"/>
                                          </p:val>
                                        </p:tav>
                                        <p:tav tm="100000">
                                          <p:val>
                                            <p:strVal val="#ppt_w"/>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Effect transition="in" filter="fade">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9" dur="10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4" dur="10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9"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7"/>
            <a:ext cx="8229600" cy="1143000"/>
          </a:xfrm>
        </p:spPr>
        <p:txBody>
          <a:bodyPr>
            <a:normAutofit/>
          </a:bodyPr>
          <a:lstStyle/>
          <a:p>
            <a:pPr fontAlgn="base"/>
            <a:r>
              <a:rPr lang="en-US" b="1" dirty="0"/>
              <a:t>Middle Byzantine (c. 850–1204)</a:t>
            </a:r>
          </a:p>
        </p:txBody>
      </p:sp>
      <p:sp>
        <p:nvSpPr>
          <p:cNvPr id="3" name="Content Placeholder 2"/>
          <p:cNvSpPr>
            <a:spLocks noGrp="1"/>
          </p:cNvSpPr>
          <p:nvPr>
            <p:ph idx="1"/>
          </p:nvPr>
        </p:nvSpPr>
        <p:spPr>
          <a:xfrm>
            <a:off x="457200" y="2136338"/>
            <a:ext cx="8229600" cy="5334000"/>
          </a:xfrm>
        </p:spPr>
        <p:txBody>
          <a:bodyPr>
            <a:normAutofit/>
          </a:bodyPr>
          <a:lstStyle/>
          <a:p>
            <a:r>
              <a:rPr lang="en-US" sz="2000" dirty="0" smtClean="0"/>
              <a:t>use </a:t>
            </a:r>
            <a:r>
              <a:rPr lang="en-US" sz="2000" dirty="0"/>
              <a:t>of religious </a:t>
            </a:r>
            <a:r>
              <a:rPr lang="en-US" sz="2000" dirty="0" smtClean="0"/>
              <a:t>images</a:t>
            </a:r>
          </a:p>
          <a:p>
            <a:r>
              <a:rPr lang="en-US" sz="2000" dirty="0" smtClean="0"/>
              <a:t>The </a:t>
            </a:r>
            <a:r>
              <a:rPr lang="en-US" sz="2000" dirty="0"/>
              <a:t>stylistic and thematic interests of the Early Byzantine period continued during the Middle Byzantine </a:t>
            </a:r>
            <a:r>
              <a:rPr lang="en-US" sz="2000" dirty="0" smtClean="0"/>
              <a:t>period</a:t>
            </a:r>
          </a:p>
          <a:p>
            <a:r>
              <a:rPr lang="en-US" sz="2000" dirty="0" smtClean="0"/>
              <a:t>focus </a:t>
            </a:r>
            <a:r>
              <a:rPr lang="en-US" sz="2000" dirty="0"/>
              <a:t>on building churches and decorating their interiors</a:t>
            </a:r>
            <a:r>
              <a:rPr lang="en-US" sz="2000" dirty="0" smtClean="0"/>
              <a:t>.</a:t>
            </a:r>
          </a:p>
          <a:p>
            <a:r>
              <a:rPr lang="en-US" sz="2000" dirty="0" smtClean="0"/>
              <a:t>richly </a:t>
            </a:r>
            <a:r>
              <a:rPr lang="en-US" sz="2000" dirty="0"/>
              <a:t>decorated with various colors of brick, stone, and marble, contrasting vertical and horizontal elements. Domes are smaller, but there are more of </a:t>
            </a:r>
            <a:r>
              <a:rPr lang="en-US" sz="2000" dirty="0" smtClean="0"/>
              <a:t>them.</a:t>
            </a:r>
            <a:endParaRPr lang="en-US" sz="2000" dirty="0"/>
          </a:p>
          <a:p>
            <a:endParaRPr lang="en-US" sz="2000" dirty="0" smtClean="0"/>
          </a:p>
        </p:txBody>
      </p:sp>
      <p:pic>
        <p:nvPicPr>
          <p:cNvPr id="5"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4419600"/>
            <a:ext cx="3048000" cy="2005870"/>
          </a:xfrm>
          <a:prstGeom prst="rect">
            <a:avLst/>
          </a:prstGeom>
        </p:spPr>
      </p:pic>
      <p:sp>
        <p:nvSpPr>
          <p:cNvPr id="6" name="Rectangle 5"/>
          <p:cNvSpPr/>
          <p:nvPr/>
        </p:nvSpPr>
        <p:spPr>
          <a:xfrm>
            <a:off x="685800" y="1213008"/>
            <a:ext cx="7467600" cy="923330"/>
          </a:xfrm>
          <a:prstGeom prst="rect">
            <a:avLst/>
          </a:prstGeom>
        </p:spPr>
        <p:txBody>
          <a:bodyPr wrap="square">
            <a:spAutoFit/>
          </a:bodyPr>
          <a:lstStyle/>
          <a:p>
            <a:pPr algn="ctr"/>
            <a:r>
              <a:rPr lang="en-US" dirty="0"/>
              <a:t>Art and architecture flourished during the Middle Byzantine period, owing to the empire’s growing wealth and broad base of affluent patrons. </a:t>
            </a:r>
          </a:p>
        </p:txBody>
      </p:sp>
    </p:spTree>
    <p:extLst>
      <p:ext uri="{BB962C8B-B14F-4D97-AF65-F5344CB8AC3E}">
        <p14:creationId xmlns:p14="http://schemas.microsoft.com/office/powerpoint/2010/main" val="1403734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886"/>
            <a:ext cx="8229600" cy="616527"/>
          </a:xfrm>
        </p:spPr>
        <p:txBody>
          <a:bodyPr>
            <a:normAutofit/>
          </a:bodyPr>
          <a:lstStyle/>
          <a:p>
            <a:pPr algn="ctr" fontAlgn="base"/>
            <a:r>
              <a:rPr lang="en-US" sz="2800" b="1" dirty="0"/>
              <a:t>Middle Byzantine </a:t>
            </a:r>
            <a:r>
              <a:rPr lang="en-US" sz="2800" b="1" dirty="0" smtClean="0"/>
              <a:t>(Painting)</a:t>
            </a:r>
            <a:endParaRPr lang="en-US" sz="2800" b="1" dirty="0"/>
          </a:p>
        </p:txBody>
      </p:sp>
      <p:sp>
        <p:nvSpPr>
          <p:cNvPr id="7" name="Title 1"/>
          <p:cNvSpPr txBox="1">
            <a:spLocks/>
          </p:cNvSpPr>
          <p:nvPr/>
        </p:nvSpPr>
        <p:spPr>
          <a:xfrm>
            <a:off x="1676400" y="3314700"/>
            <a:ext cx="3200400" cy="571500"/>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1400" dirty="0" smtClean="0">
                <a:solidFill>
                  <a:schemeClr val="tx1"/>
                </a:solidFill>
              </a:rPr>
              <a:t>Giotto's Lamentation</a:t>
            </a:r>
            <a:br>
              <a:rPr lang="en-US" sz="1400" dirty="0" smtClean="0">
                <a:solidFill>
                  <a:schemeClr val="tx1"/>
                </a:solidFill>
              </a:rPr>
            </a:br>
            <a:r>
              <a:rPr lang="en-US" sz="1400" dirty="0" smtClean="0">
                <a:solidFill>
                  <a:schemeClr val="tx1"/>
                </a:solidFill>
              </a:rPr>
              <a:t> from the Arena Chapel - 1305</a:t>
            </a:r>
            <a:endParaRPr lang="en-US" sz="1400" dirty="0">
              <a:solidFill>
                <a:schemeClr val="tx1"/>
              </a:solidFill>
            </a:endParaRPr>
          </a:p>
        </p:txBody>
      </p:sp>
      <p:sp>
        <p:nvSpPr>
          <p:cNvPr id="8" name="Content Placeholder 2"/>
          <p:cNvSpPr>
            <a:spLocks noGrp="1"/>
          </p:cNvSpPr>
          <p:nvPr>
            <p:ph idx="1"/>
          </p:nvPr>
        </p:nvSpPr>
        <p:spPr>
          <a:xfrm>
            <a:off x="609600" y="4343400"/>
            <a:ext cx="8001000" cy="2362200"/>
          </a:xfrm>
        </p:spPr>
        <p:txBody>
          <a:bodyPr>
            <a:normAutofit/>
          </a:bodyPr>
          <a:lstStyle/>
          <a:p>
            <a:r>
              <a:rPr lang="en-US" sz="1600" dirty="0" smtClean="0"/>
              <a:t>This is an example of the great art of painting, introducing the technique of drawing accurately from life, which had been neglected for more than two hundred years.</a:t>
            </a:r>
            <a:endParaRPr lang="en-US" sz="1600" baseline="30000" dirty="0" smtClean="0"/>
          </a:p>
          <a:p>
            <a:r>
              <a:rPr lang="en-US" sz="1600" dirty="0" smtClean="0"/>
              <a:t>This fresco cycle depicts the life of the Virgin and the life of Christ. It is regarded as one of the supreme masterpieces of the Early Renaissance.</a:t>
            </a:r>
          </a:p>
          <a:p>
            <a:r>
              <a:rPr lang="en-US" sz="1600" dirty="0" smtClean="0"/>
              <a:t>Giotto's figures are not stylized or elongated and do not follow set Byzantine models. They are solidly three-dimensional, have faces and gestures that are based on close observation, and are clothed not in swirling formalized drapery, but in garments that hang naturally and have form and weight</a:t>
            </a:r>
          </a:p>
        </p:txBody>
      </p:sp>
      <p:pic>
        <p:nvPicPr>
          <p:cNvPr id="9" name="Picture 2" descr="C:\Users\Liz\Pictures\Art 1010 photos\Giotto lamentation at Arena Chap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914400"/>
            <a:ext cx="3631104"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375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4" dur="10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9" dur="1000"/>
                                        <p:tgtEl>
                                          <p:spTgt spid="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randombar(horizontal)">
                                      <p:cBhvr>
                                        <p:cTn id="24" dur="1000"/>
                                        <p:tgtEl>
                                          <p:spTgt spid="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iz\Pictures\Art 1010 photos\Stavelot Tripty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57200"/>
            <a:ext cx="4533563" cy="349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2133600" y="3481160"/>
            <a:ext cx="1524000" cy="449263"/>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1400" dirty="0" err="1" smtClean="0">
                <a:solidFill>
                  <a:schemeClr val="tx1"/>
                </a:solidFill>
              </a:rPr>
              <a:t>Stavelot</a:t>
            </a:r>
            <a:r>
              <a:rPr lang="en-US" sz="1400" dirty="0" smtClean="0">
                <a:solidFill>
                  <a:schemeClr val="tx1"/>
                </a:solidFill>
              </a:rPr>
              <a:t> triptych</a:t>
            </a:r>
            <a:endParaRPr lang="en-US" sz="1400" dirty="0">
              <a:solidFill>
                <a:schemeClr val="tx1"/>
              </a:solidFill>
            </a:endParaRPr>
          </a:p>
        </p:txBody>
      </p:sp>
      <p:sp>
        <p:nvSpPr>
          <p:cNvPr id="6" name="Content Placeholder 2"/>
          <p:cNvSpPr txBox="1">
            <a:spLocks/>
          </p:cNvSpPr>
          <p:nvPr/>
        </p:nvSpPr>
        <p:spPr>
          <a:xfrm>
            <a:off x="604155" y="4191000"/>
            <a:ext cx="8153063" cy="2667000"/>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r>
              <a:rPr lang="en-US" sz="1600" dirty="0" smtClean="0"/>
              <a:t>The </a:t>
            </a:r>
            <a:r>
              <a:rPr lang="en-US" sz="1600" b="1" dirty="0" err="1" smtClean="0"/>
              <a:t>Stavelot</a:t>
            </a:r>
            <a:r>
              <a:rPr lang="en-US" sz="1600" b="1" dirty="0" smtClean="0"/>
              <a:t> Triptych</a:t>
            </a:r>
            <a:r>
              <a:rPr lang="en-US" sz="1600" dirty="0" smtClean="0"/>
              <a:t> is Medieval and a portable altar in gold and enamel intended to protect, honor and display pieces of the True Cross.</a:t>
            </a:r>
          </a:p>
          <a:p>
            <a:r>
              <a:rPr lang="en-US" sz="1600" dirty="0" smtClean="0"/>
              <a:t>it remains instructive as a demonstration of the diverging Eastern and Western Christian artistic traditions.</a:t>
            </a:r>
          </a:p>
          <a:p>
            <a:r>
              <a:rPr lang="en-US" sz="1600" dirty="0" smtClean="0"/>
              <a:t>Images and ideas are expressed very differently. Eastern Byzantine artists use static,  figures frozen in place, silently adoring Christ and the cross. In contrast, the Western artists use narrative storytelling with animated figures acting out dramatic visions, battles and miracles.</a:t>
            </a:r>
          </a:p>
        </p:txBody>
      </p:sp>
    </p:spTree>
    <p:extLst>
      <p:ext uri="{BB962C8B-B14F-4D97-AF65-F5344CB8AC3E}">
        <p14:creationId xmlns:p14="http://schemas.microsoft.com/office/powerpoint/2010/main" val="190375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9" dur="20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4" dur="20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9"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371725" y="4812268"/>
            <a:ext cx="3733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rgbClr val="DA0007"/>
                </a:solidFill>
                <a:latin typeface="Rockwell" pitchFamily="18" charset="0"/>
              </a:defRPr>
            </a:lvl1pPr>
            <a:lvl2pPr marL="742950" indent="-285750">
              <a:defRPr b="1">
                <a:solidFill>
                  <a:srgbClr val="DA0007"/>
                </a:solidFill>
                <a:latin typeface="Rockwell" pitchFamily="18" charset="0"/>
              </a:defRPr>
            </a:lvl2pPr>
            <a:lvl3pPr marL="1143000" indent="-228600">
              <a:defRPr b="1">
                <a:solidFill>
                  <a:srgbClr val="DA0007"/>
                </a:solidFill>
                <a:latin typeface="Rockwell" pitchFamily="18" charset="0"/>
              </a:defRPr>
            </a:lvl3pPr>
            <a:lvl4pPr marL="1600200" indent="-228600">
              <a:defRPr b="1">
                <a:solidFill>
                  <a:srgbClr val="DA0007"/>
                </a:solidFill>
                <a:latin typeface="Rockwell" pitchFamily="18" charset="0"/>
              </a:defRPr>
            </a:lvl4pPr>
            <a:lvl5pPr marL="2057400" indent="-228600">
              <a:defRPr b="1">
                <a:solidFill>
                  <a:srgbClr val="DA0007"/>
                </a:solidFill>
                <a:latin typeface="Rockwell" pitchFamily="18" charset="0"/>
              </a:defRPr>
            </a:lvl5pPr>
            <a:lvl6pPr marL="2514600" indent="-228600" eaLnBrk="0" fontAlgn="base" hangingPunct="0">
              <a:spcBef>
                <a:spcPct val="0"/>
              </a:spcBef>
              <a:spcAft>
                <a:spcPct val="0"/>
              </a:spcAft>
              <a:defRPr b="1">
                <a:solidFill>
                  <a:srgbClr val="DA0007"/>
                </a:solidFill>
                <a:latin typeface="Rockwell" pitchFamily="18" charset="0"/>
              </a:defRPr>
            </a:lvl6pPr>
            <a:lvl7pPr marL="2971800" indent="-228600" eaLnBrk="0" fontAlgn="base" hangingPunct="0">
              <a:spcBef>
                <a:spcPct val="0"/>
              </a:spcBef>
              <a:spcAft>
                <a:spcPct val="0"/>
              </a:spcAft>
              <a:defRPr b="1">
                <a:solidFill>
                  <a:srgbClr val="DA0007"/>
                </a:solidFill>
                <a:latin typeface="Rockwell" pitchFamily="18" charset="0"/>
              </a:defRPr>
            </a:lvl7pPr>
            <a:lvl8pPr marL="3429000" indent="-228600" eaLnBrk="0" fontAlgn="base" hangingPunct="0">
              <a:spcBef>
                <a:spcPct val="0"/>
              </a:spcBef>
              <a:spcAft>
                <a:spcPct val="0"/>
              </a:spcAft>
              <a:defRPr b="1">
                <a:solidFill>
                  <a:srgbClr val="DA0007"/>
                </a:solidFill>
                <a:latin typeface="Rockwell" pitchFamily="18" charset="0"/>
              </a:defRPr>
            </a:lvl8pPr>
            <a:lvl9pPr marL="3886200" indent="-228600" eaLnBrk="0" fontAlgn="base" hangingPunct="0">
              <a:spcBef>
                <a:spcPct val="0"/>
              </a:spcBef>
              <a:spcAft>
                <a:spcPct val="0"/>
              </a:spcAft>
              <a:defRPr b="1">
                <a:solidFill>
                  <a:srgbClr val="DA0007"/>
                </a:solidFill>
                <a:latin typeface="Rockwell" pitchFamily="18" charset="0"/>
              </a:defRPr>
            </a:lvl9pPr>
          </a:lstStyle>
          <a:p>
            <a:pPr>
              <a:spcBef>
                <a:spcPct val="50000"/>
              </a:spcBef>
            </a:pPr>
            <a:r>
              <a:rPr lang="en-US" dirty="0">
                <a:solidFill>
                  <a:schemeClr val="tx1"/>
                </a:solidFill>
              </a:rPr>
              <a:t>San </a:t>
            </a:r>
            <a:r>
              <a:rPr lang="en-US" dirty="0" err="1" smtClean="0">
                <a:solidFill>
                  <a:schemeClr val="tx1"/>
                </a:solidFill>
              </a:rPr>
              <a:t>Vitale,</a:t>
            </a:r>
            <a:r>
              <a:rPr lang="en-US" b="0" dirty="0" err="1" smtClean="0">
                <a:solidFill>
                  <a:schemeClr val="tx1"/>
                </a:solidFill>
              </a:rPr>
              <a:t>Ravenna</a:t>
            </a:r>
            <a:r>
              <a:rPr lang="en-US" b="0" dirty="0">
                <a:solidFill>
                  <a:schemeClr val="tx1"/>
                </a:solidFill>
              </a:rPr>
              <a:t>, </a:t>
            </a:r>
            <a:r>
              <a:rPr lang="en-US" b="0" dirty="0" smtClean="0">
                <a:solidFill>
                  <a:schemeClr val="tx1"/>
                </a:solidFill>
              </a:rPr>
              <a:t>Italy</a:t>
            </a:r>
            <a:r>
              <a:rPr lang="en-US" sz="1600" b="0" i="1" dirty="0" smtClean="0">
                <a:solidFill>
                  <a:schemeClr val="tx1"/>
                </a:solidFill>
              </a:rPr>
              <a:t>, </a:t>
            </a:r>
            <a:r>
              <a:rPr lang="en-US" sz="1600" b="0" dirty="0" smtClean="0">
                <a:solidFill>
                  <a:schemeClr val="tx1"/>
                </a:solidFill>
              </a:rPr>
              <a:t>526-547</a:t>
            </a:r>
            <a:endParaRPr lang="en-US" sz="1600" b="0" dirty="0">
              <a:solidFill>
                <a:schemeClr val="tx1"/>
              </a:solidFill>
            </a:endParaRPr>
          </a:p>
        </p:txBody>
      </p:sp>
      <p:pic>
        <p:nvPicPr>
          <p:cNvPr id="5" name="Picture 4" descr="KIA0310.jpg                                                    000D3258William's Hard Drive           B6EA260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758696"/>
            <a:ext cx="6038850" cy="404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645878" y="5283250"/>
            <a:ext cx="31278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85750" indent="-285750">
              <a:buFont typeface="Arial" pitchFamily="34" charset="0"/>
              <a:buChar char="•"/>
            </a:pPr>
            <a:r>
              <a:rPr lang="en-US" dirty="0"/>
              <a:t>Romanesque Architecture</a:t>
            </a:r>
          </a:p>
          <a:p>
            <a:pPr marL="285750" indent="-285750">
              <a:buFont typeface="Arial" pitchFamily="34" charset="0"/>
              <a:buChar char="•"/>
            </a:pPr>
            <a:r>
              <a:rPr lang="en-US" dirty="0"/>
              <a:t>-Thick walls</a:t>
            </a:r>
          </a:p>
          <a:p>
            <a:pPr marL="285750" indent="-285750">
              <a:buFont typeface="Arial" pitchFamily="34" charset="0"/>
              <a:buChar char="•"/>
            </a:pPr>
            <a:r>
              <a:rPr lang="en-US" dirty="0"/>
              <a:t>-Semi circular Arches </a:t>
            </a:r>
          </a:p>
          <a:p>
            <a:pPr marL="285750" indent="-285750">
              <a:buFont typeface="Arial" pitchFamily="34" charset="0"/>
              <a:buChar char="•"/>
            </a:pPr>
            <a:r>
              <a:rPr lang="en-US" dirty="0"/>
              <a:t>-Heavy in visual weight </a:t>
            </a:r>
          </a:p>
        </p:txBody>
      </p:sp>
      <p:sp>
        <p:nvSpPr>
          <p:cNvPr id="7" name="Title 1"/>
          <p:cNvSpPr>
            <a:spLocks noGrp="1"/>
          </p:cNvSpPr>
          <p:nvPr>
            <p:ph type="title"/>
          </p:nvPr>
        </p:nvSpPr>
        <p:spPr>
          <a:xfrm>
            <a:off x="381000" y="145492"/>
            <a:ext cx="8229600" cy="540308"/>
          </a:xfrm>
        </p:spPr>
        <p:txBody>
          <a:bodyPr>
            <a:normAutofit fontScale="90000"/>
          </a:bodyPr>
          <a:lstStyle/>
          <a:p>
            <a:pPr algn="ctr"/>
            <a:r>
              <a:rPr lang="en-US" sz="3200" b="1" dirty="0" smtClean="0"/>
              <a:t>Middle Byzantine Architecture</a:t>
            </a:r>
            <a:endParaRPr lang="en-US" sz="3200" dirty="0"/>
          </a:p>
        </p:txBody>
      </p:sp>
    </p:spTree>
    <p:extLst>
      <p:ext uri="{BB962C8B-B14F-4D97-AF65-F5344CB8AC3E}">
        <p14:creationId xmlns:p14="http://schemas.microsoft.com/office/powerpoint/2010/main" val="356489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3142016" presetClass="entr" presetSubtype="180260432" fill="hold" grpId="0" nodeType="afterEffect">
                                  <p:stCondLst>
                                    <p:cond delay="300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65167"/>
          </a:xfrm>
        </p:spPr>
      </p:pic>
    </p:spTree>
    <p:extLst>
      <p:ext uri="{BB962C8B-B14F-4D97-AF65-F5344CB8AC3E}">
        <p14:creationId xmlns:p14="http://schemas.microsoft.com/office/powerpoint/2010/main" val="1731739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42" y="36286"/>
            <a:ext cx="9125857" cy="6851545"/>
          </a:xfrm>
        </p:spPr>
      </p:pic>
    </p:spTree>
    <p:extLst>
      <p:ext uri="{BB962C8B-B14F-4D97-AF65-F5344CB8AC3E}">
        <p14:creationId xmlns:p14="http://schemas.microsoft.com/office/powerpoint/2010/main" val="1520502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b="1" dirty="0" smtClean="0"/>
              <a:t>Introduction</a:t>
            </a:r>
            <a:endParaRPr lang="en-US" b="1" dirty="0"/>
          </a:p>
        </p:txBody>
      </p:sp>
      <p:sp>
        <p:nvSpPr>
          <p:cNvPr id="3" name="Content Placeholder 2"/>
          <p:cNvSpPr>
            <a:spLocks noGrp="1"/>
          </p:cNvSpPr>
          <p:nvPr>
            <p:ph idx="1"/>
          </p:nvPr>
        </p:nvSpPr>
        <p:spPr>
          <a:xfrm>
            <a:off x="609600" y="1828800"/>
            <a:ext cx="7315200" cy="3539527"/>
          </a:xfrm>
        </p:spPr>
        <p:txBody>
          <a:bodyPr>
            <a:normAutofit/>
          </a:bodyPr>
          <a:lstStyle/>
          <a:p>
            <a:r>
              <a:rPr lang="en-US" sz="2000" dirty="0"/>
              <a:t>The term “</a:t>
            </a:r>
            <a:r>
              <a:rPr lang="en-US" sz="2000" b="1" dirty="0"/>
              <a:t>Byzantine</a:t>
            </a:r>
            <a:r>
              <a:rPr lang="en-US" sz="2000" dirty="0"/>
              <a:t>” derives from Byzantium, an ancient Greek colony founded by a man named Byzas. </a:t>
            </a:r>
            <a:endParaRPr lang="en-US" sz="2000" dirty="0" smtClean="0"/>
          </a:p>
          <a:p>
            <a:r>
              <a:rPr lang="en-US" sz="2000" b="1" i="1" dirty="0" smtClean="0"/>
              <a:t>Byzantium</a:t>
            </a:r>
            <a:r>
              <a:rPr lang="en-US" sz="2000" b="1" i="1" dirty="0"/>
              <a:t>: </a:t>
            </a:r>
            <a:r>
              <a:rPr lang="en-US" sz="2000" i="1" dirty="0"/>
              <a:t>A Very Short Introduction</a:t>
            </a:r>
            <a:r>
              <a:rPr lang="en-US" sz="2000" dirty="0"/>
              <a:t> introduces the unique fusion of Roman political culture, Greek intellectual tradition, and Christian faith that took place in the imperial capital of Byzantium under the emperor Constantine and his heirs. </a:t>
            </a:r>
            <a:endParaRPr lang="en-US" sz="2000" dirty="0" smtClean="0"/>
          </a:p>
          <a:p>
            <a:r>
              <a:rPr lang="en-US" sz="2000" dirty="0" smtClean="0"/>
              <a:t>Using </a:t>
            </a:r>
            <a:r>
              <a:rPr lang="en-US" sz="2000" dirty="0"/>
              <a:t>examples from Byzantine architecture, art, literature, and social development, it shows how their legacy was re-worked and re-invented in the centuries ahead, in the face of external challenges and threats.</a:t>
            </a:r>
          </a:p>
        </p:txBody>
      </p:sp>
    </p:spTree>
    <p:extLst>
      <p:ext uri="{BB962C8B-B14F-4D97-AF65-F5344CB8AC3E}">
        <p14:creationId xmlns:p14="http://schemas.microsoft.com/office/powerpoint/2010/main" val="2032428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57" y="0"/>
            <a:ext cx="9144000" cy="6858000"/>
          </a:xfrm>
        </p:spPr>
      </p:pic>
    </p:spTree>
    <p:extLst>
      <p:ext uri="{BB962C8B-B14F-4D97-AF65-F5344CB8AC3E}">
        <p14:creationId xmlns:p14="http://schemas.microsoft.com/office/powerpoint/2010/main" val="2102406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29" y="0"/>
            <a:ext cx="9144000" cy="6858000"/>
          </a:xfrm>
        </p:spPr>
      </p:pic>
    </p:spTree>
    <p:extLst>
      <p:ext uri="{BB962C8B-B14F-4D97-AF65-F5344CB8AC3E}">
        <p14:creationId xmlns:p14="http://schemas.microsoft.com/office/powerpoint/2010/main" val="4120745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985886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853284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762000"/>
            <a:ext cx="7543800" cy="5663762"/>
          </a:xfrm>
        </p:spPr>
      </p:pic>
      <p:sp>
        <p:nvSpPr>
          <p:cNvPr id="10" name="Rectangle 9"/>
          <p:cNvSpPr/>
          <p:nvPr/>
        </p:nvSpPr>
        <p:spPr>
          <a:xfrm>
            <a:off x="6934200" y="3432629"/>
            <a:ext cx="1991090" cy="738664"/>
          </a:xfrm>
          <a:prstGeom prst="rect">
            <a:avLst/>
          </a:prstGeom>
        </p:spPr>
        <p:txBody>
          <a:bodyPr wrap="square">
            <a:spAutoFit/>
          </a:bodyPr>
          <a:lstStyle/>
          <a:p>
            <a:r>
              <a:rPr lang="en-US" sz="1400" b="1" dirty="0" smtClean="0"/>
              <a:t>Monastery Churches Hosios </a:t>
            </a:r>
            <a:r>
              <a:rPr lang="en-US" sz="1400" b="1" dirty="0" err="1" smtClean="0"/>
              <a:t>Loukas</a:t>
            </a:r>
            <a:r>
              <a:rPr lang="en-US" sz="1400" b="1" dirty="0"/>
              <a:t>, </a:t>
            </a:r>
            <a:r>
              <a:rPr lang="en-US" sz="1400" b="1" dirty="0" smtClean="0"/>
              <a:t>Greece</a:t>
            </a:r>
            <a:endParaRPr lang="en-US" sz="1400" b="1" dirty="0"/>
          </a:p>
        </p:txBody>
      </p:sp>
    </p:spTree>
    <p:extLst>
      <p:ext uri="{BB962C8B-B14F-4D97-AF65-F5344CB8AC3E}">
        <p14:creationId xmlns:p14="http://schemas.microsoft.com/office/powerpoint/2010/main" val="2214247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57" y="228600"/>
            <a:ext cx="8402852" cy="6308725"/>
          </a:xfrm>
        </p:spPr>
      </p:pic>
    </p:spTree>
    <p:extLst>
      <p:ext uri="{BB962C8B-B14F-4D97-AF65-F5344CB8AC3E}">
        <p14:creationId xmlns:p14="http://schemas.microsoft.com/office/powerpoint/2010/main" val="3771365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315200" cy="729554"/>
          </a:xfrm>
        </p:spPr>
        <p:txBody>
          <a:bodyPr>
            <a:normAutofit fontScale="90000"/>
          </a:bodyPr>
          <a:lstStyle/>
          <a:p>
            <a:pPr algn="ctr"/>
            <a:r>
              <a:rPr lang="en-US" sz="2800" b="1" dirty="0" smtClean="0"/>
              <a:t/>
            </a:r>
            <a:br>
              <a:rPr lang="en-US" sz="2800" b="1" dirty="0" smtClean="0"/>
            </a:br>
            <a:r>
              <a:rPr lang="en-US" sz="2800" dirty="0" smtClean="0"/>
              <a:t>Sculpture</a:t>
            </a:r>
            <a:endParaRPr lang="en-US" sz="2800" dirty="0"/>
          </a:p>
        </p:txBody>
      </p:sp>
      <p:sp>
        <p:nvSpPr>
          <p:cNvPr id="12" name="Rectangle 11"/>
          <p:cNvSpPr/>
          <p:nvPr/>
        </p:nvSpPr>
        <p:spPr>
          <a:xfrm>
            <a:off x="838200" y="4582898"/>
            <a:ext cx="2598788" cy="307777"/>
          </a:xfrm>
          <a:prstGeom prst="rect">
            <a:avLst/>
          </a:prstGeom>
        </p:spPr>
        <p:txBody>
          <a:bodyPr wrap="none">
            <a:spAutoFit/>
          </a:bodyPr>
          <a:lstStyle/>
          <a:p>
            <a:r>
              <a:rPr lang="en-US" sz="1400" b="1" dirty="0" smtClean="0"/>
              <a:t>Christ </a:t>
            </a:r>
            <a:r>
              <a:rPr lang="en-US" sz="1400" b="1" dirty="0"/>
              <a:t>enthroned with saints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1351774"/>
            <a:ext cx="4228556" cy="3600456"/>
          </a:xfrm>
          <a:prstGeom prst="rect">
            <a:avLst/>
          </a:prstGeom>
        </p:spPr>
      </p:pic>
      <p:sp>
        <p:nvSpPr>
          <p:cNvPr id="3" name="Rectangle 2"/>
          <p:cNvSpPr/>
          <p:nvPr/>
        </p:nvSpPr>
        <p:spPr>
          <a:xfrm>
            <a:off x="457200" y="5257800"/>
            <a:ext cx="8077200" cy="1477328"/>
          </a:xfrm>
          <a:prstGeom prst="rect">
            <a:avLst/>
          </a:prstGeom>
        </p:spPr>
        <p:txBody>
          <a:bodyPr wrap="square">
            <a:spAutoFit/>
          </a:bodyPr>
          <a:lstStyle/>
          <a:p>
            <a:r>
              <a:rPr lang="en-US" dirty="0"/>
              <a:t>It is a marble Early Christian sarcophagus used for his burial who died in 359. </a:t>
            </a:r>
          </a:p>
          <a:p>
            <a:r>
              <a:rPr lang="en-US" dirty="0"/>
              <a:t>It has been described as the single most famous piece of early Christian relief sculpture.</a:t>
            </a:r>
          </a:p>
          <a:p>
            <a:r>
              <a:rPr lang="en-US" dirty="0" err="1"/>
              <a:t>Junius</a:t>
            </a:r>
            <a:r>
              <a:rPr lang="en-US" dirty="0"/>
              <a:t> </a:t>
            </a:r>
            <a:r>
              <a:rPr lang="en-US" dirty="0" err="1"/>
              <a:t>Bassus</a:t>
            </a:r>
            <a:r>
              <a:rPr lang="en-US" dirty="0"/>
              <a:t> was a senator who was in charge of the government of the capital.</a:t>
            </a:r>
          </a:p>
        </p:txBody>
      </p:sp>
    </p:spTree>
    <p:extLst>
      <p:ext uri="{BB962C8B-B14F-4D97-AF65-F5344CB8AC3E}">
        <p14:creationId xmlns:p14="http://schemas.microsoft.com/office/powerpoint/2010/main" val="4106596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419" y="228600"/>
            <a:ext cx="8229600" cy="616527"/>
          </a:xfrm>
        </p:spPr>
        <p:txBody>
          <a:bodyPr>
            <a:normAutofit/>
          </a:bodyPr>
          <a:lstStyle/>
          <a:p>
            <a:pPr algn="ctr" fontAlgn="base"/>
            <a:r>
              <a:rPr lang="en-US" sz="2800" b="1" dirty="0"/>
              <a:t>Late Byzantine (c. 1261– 1453)</a:t>
            </a:r>
          </a:p>
        </p:txBody>
      </p:sp>
      <p:sp>
        <p:nvSpPr>
          <p:cNvPr id="3" name="Content Placeholder 2"/>
          <p:cNvSpPr>
            <a:spLocks noGrp="1"/>
          </p:cNvSpPr>
          <p:nvPr>
            <p:ph idx="1"/>
          </p:nvPr>
        </p:nvSpPr>
        <p:spPr>
          <a:xfrm>
            <a:off x="304800" y="2324100"/>
            <a:ext cx="8229600" cy="5334000"/>
          </a:xfrm>
        </p:spPr>
        <p:txBody>
          <a:bodyPr>
            <a:normAutofit/>
          </a:bodyPr>
          <a:lstStyle/>
          <a:p>
            <a:r>
              <a:rPr lang="en-US" sz="2000" dirty="0" smtClean="0"/>
              <a:t>Examine western crusader destruction and subsequent influence in art and architecture.</a:t>
            </a:r>
          </a:p>
          <a:p>
            <a:r>
              <a:rPr lang="en-US" sz="2000" dirty="0" smtClean="0"/>
              <a:t>Conventional vision of a spiritual world unsusceptible to change</a:t>
            </a:r>
          </a:p>
          <a:p>
            <a:r>
              <a:rPr lang="en-US" sz="2000" dirty="0" smtClean="0"/>
              <a:t>Examine the purpose of the icon and style methods of Russian icon painting</a:t>
            </a:r>
          </a:p>
          <a:p>
            <a:r>
              <a:rPr lang="en-US" sz="2000" dirty="0" smtClean="0"/>
              <a:t>Define distinct characteristic in architecture of this period, particularly </a:t>
            </a:r>
          </a:p>
          <a:p>
            <a:r>
              <a:rPr lang="en-US" sz="2000" b="1" dirty="0" smtClean="0"/>
              <a:t>St. Catherine in Thessaloniki.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1" y="4551122"/>
            <a:ext cx="2751456" cy="2154478"/>
          </a:xfrm>
          <a:prstGeom prst="rect">
            <a:avLst/>
          </a:prstGeom>
        </p:spPr>
      </p:pic>
      <p:cxnSp>
        <p:nvCxnSpPr>
          <p:cNvPr id="8" name="Elbow Connector 7"/>
          <p:cNvCxnSpPr/>
          <p:nvPr/>
        </p:nvCxnSpPr>
        <p:spPr>
          <a:xfrm>
            <a:off x="3635829" y="4800600"/>
            <a:ext cx="1143000" cy="100062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09600" y="1219200"/>
            <a:ext cx="7924800" cy="923330"/>
          </a:xfrm>
          <a:prstGeom prst="rect">
            <a:avLst/>
          </a:prstGeom>
        </p:spPr>
        <p:txBody>
          <a:bodyPr wrap="square">
            <a:spAutoFit/>
          </a:bodyPr>
          <a:lstStyle/>
          <a:p>
            <a:pPr algn="ctr"/>
            <a:r>
              <a:rPr lang="en-US" dirty="0"/>
              <a:t>Art and architecture flourished for significant periods in the Late Byzantine </a:t>
            </a:r>
            <a:r>
              <a:rPr lang="en-US" dirty="0" smtClean="0"/>
              <a:t>centuries.</a:t>
            </a:r>
            <a:r>
              <a:rPr lang="en-US" dirty="0"/>
              <a:t> buildings were decorated with new monumental </a:t>
            </a:r>
            <a:r>
              <a:rPr lang="en-US" dirty="0" err="1" smtClean="0"/>
              <a:t>programs,icons</a:t>
            </a:r>
            <a:r>
              <a:rPr lang="en-US" dirty="0" smtClean="0"/>
              <a:t>, </a:t>
            </a:r>
            <a:r>
              <a:rPr lang="en-US" dirty="0"/>
              <a:t>and church </a:t>
            </a:r>
            <a:r>
              <a:rPr lang="en-US" dirty="0" smtClean="0"/>
              <a:t>furnishings.</a:t>
            </a:r>
            <a:endParaRPr lang="en-US" dirty="0"/>
          </a:p>
        </p:txBody>
      </p:sp>
    </p:spTree>
    <p:extLst>
      <p:ext uri="{BB962C8B-B14F-4D97-AF65-F5344CB8AC3E}">
        <p14:creationId xmlns:p14="http://schemas.microsoft.com/office/powerpoint/2010/main" val="6408742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71" y="2053100"/>
            <a:ext cx="5486400" cy="41191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4520" y="1976900"/>
            <a:ext cx="5569480" cy="4181475"/>
          </a:xfrm>
          <a:prstGeom prst="rect">
            <a:avLst/>
          </a:prstGeom>
        </p:spPr>
      </p:pic>
      <p:sp>
        <p:nvSpPr>
          <p:cNvPr id="7" name="Rectangle 6"/>
          <p:cNvSpPr/>
          <p:nvPr/>
        </p:nvSpPr>
        <p:spPr>
          <a:xfrm>
            <a:off x="228600" y="1524000"/>
            <a:ext cx="8229600" cy="307777"/>
          </a:xfrm>
          <a:prstGeom prst="rect">
            <a:avLst/>
          </a:prstGeom>
        </p:spPr>
        <p:txBody>
          <a:bodyPr wrap="square">
            <a:spAutoFit/>
          </a:bodyPr>
          <a:lstStyle/>
          <a:p>
            <a:r>
              <a:rPr lang="en-US" sz="1400" dirty="0" smtClean="0"/>
              <a:t>Saint Basil’s cathedral by </a:t>
            </a:r>
            <a:r>
              <a:rPr lang="en-US" sz="1400" dirty="0" err="1" smtClean="0"/>
              <a:t>Barma</a:t>
            </a:r>
            <a:r>
              <a:rPr lang="en-US" sz="1400" dirty="0" smtClean="0"/>
              <a:t> and </a:t>
            </a:r>
            <a:r>
              <a:rPr lang="en-US" sz="1400" dirty="0" err="1" smtClean="0"/>
              <a:t>postnik</a:t>
            </a:r>
            <a:r>
              <a:rPr lang="en-US" sz="1400" dirty="0" smtClean="0"/>
              <a:t> 1555-1561. </a:t>
            </a:r>
            <a:r>
              <a:rPr lang="en-US" sz="1400" dirty="0" err="1" smtClean="0"/>
              <a:t>Mascow</a:t>
            </a:r>
            <a:r>
              <a:rPr lang="en-US" sz="1400" dirty="0" smtClean="0"/>
              <a:t> Russia</a:t>
            </a:r>
            <a:endParaRPr lang="en-US" sz="1400" dirty="0"/>
          </a:p>
        </p:txBody>
      </p:sp>
    </p:spTree>
    <p:extLst>
      <p:ext uri="{BB962C8B-B14F-4D97-AF65-F5344CB8AC3E}">
        <p14:creationId xmlns:p14="http://schemas.microsoft.com/office/powerpoint/2010/main" val="3177633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81000"/>
            <a:ext cx="8371114" cy="6284897"/>
          </a:xfrm>
        </p:spPr>
      </p:pic>
    </p:spTree>
    <p:extLst>
      <p:ext uri="{BB962C8B-B14F-4D97-AF65-F5344CB8AC3E}">
        <p14:creationId xmlns:p14="http://schemas.microsoft.com/office/powerpoint/2010/main" val="998075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b="1" dirty="0" smtClean="0"/>
              <a:t>Byzantine art</a:t>
            </a:r>
            <a:endParaRPr lang="en-US" b="1" dirty="0"/>
          </a:p>
        </p:txBody>
      </p:sp>
      <p:sp>
        <p:nvSpPr>
          <p:cNvPr id="5" name="Content Placeholder 4"/>
          <p:cNvSpPr>
            <a:spLocks noGrp="1"/>
          </p:cNvSpPr>
          <p:nvPr>
            <p:ph idx="1"/>
          </p:nvPr>
        </p:nvSpPr>
        <p:spPr>
          <a:xfrm>
            <a:off x="457200" y="2335284"/>
            <a:ext cx="8229600" cy="4525963"/>
          </a:xfrm>
        </p:spPr>
        <p:txBody>
          <a:bodyPr>
            <a:normAutofit/>
          </a:bodyPr>
          <a:lstStyle/>
          <a:p>
            <a:pPr fontAlgn="base"/>
            <a:r>
              <a:rPr lang="en-US" sz="2000" dirty="0" smtClean="0"/>
              <a:t>Early </a:t>
            </a:r>
            <a:r>
              <a:rPr lang="en-US" sz="2000" dirty="0"/>
              <a:t>Byzantine (c. 330–750</a:t>
            </a:r>
            <a:r>
              <a:rPr lang="en-US" sz="2000" dirty="0" smtClean="0"/>
              <a:t>)</a:t>
            </a:r>
          </a:p>
          <a:p>
            <a:pPr fontAlgn="base"/>
            <a:r>
              <a:rPr lang="en-US" sz="2000" dirty="0" smtClean="0"/>
              <a:t>Middle </a:t>
            </a:r>
            <a:r>
              <a:rPr lang="en-US" sz="2000" dirty="0"/>
              <a:t>Byzantine (c. 850–1204</a:t>
            </a:r>
            <a:r>
              <a:rPr lang="en-US" sz="2000" dirty="0" smtClean="0"/>
              <a:t>)</a:t>
            </a:r>
          </a:p>
          <a:p>
            <a:pPr fontAlgn="base"/>
            <a:r>
              <a:rPr lang="en-US" sz="2000" dirty="0" smtClean="0"/>
              <a:t>Late </a:t>
            </a:r>
            <a:r>
              <a:rPr lang="en-US" sz="2000" dirty="0"/>
              <a:t>Byzantine (c. 1261–1453</a:t>
            </a:r>
            <a:r>
              <a:rPr lang="en-US" sz="2000" dirty="0" smtClean="0"/>
              <a:t>)</a:t>
            </a:r>
          </a:p>
          <a:p>
            <a:pPr fontAlgn="base"/>
            <a:endParaRPr lang="en-US" sz="2000" dirty="0"/>
          </a:p>
          <a:p>
            <a:r>
              <a:rPr lang="en-US" sz="2000" b="1" dirty="0" smtClean="0"/>
              <a:t>Themes:</a:t>
            </a:r>
          </a:p>
          <a:p>
            <a:r>
              <a:rPr lang="en-US" sz="2000" dirty="0" smtClean="0"/>
              <a:t>Icons of Christ, Virgin Mary, and saints, Imperial portraits</a:t>
            </a:r>
          </a:p>
          <a:p>
            <a:r>
              <a:rPr lang="en-US" sz="2000" b="1" dirty="0" smtClean="0"/>
              <a:t>Forms:</a:t>
            </a:r>
          </a:p>
          <a:p>
            <a:r>
              <a:rPr lang="en-US" sz="2000" dirty="0" smtClean="0"/>
              <a:t>Static, Timeless, Gold Backgrounds, Conventionalized figures, centrally planned churches and Domes.</a:t>
            </a:r>
            <a:endParaRPr lang="en-US" sz="2000" dirty="0"/>
          </a:p>
          <a:p>
            <a:endParaRPr lang="en-US" sz="2000" dirty="0" smtClean="0"/>
          </a:p>
          <a:p>
            <a:endParaRPr lang="en-US" sz="2000" dirty="0"/>
          </a:p>
        </p:txBody>
      </p:sp>
      <p:sp>
        <p:nvSpPr>
          <p:cNvPr id="4" name="Title 1"/>
          <p:cNvSpPr txBox="1">
            <a:spLocks/>
          </p:cNvSpPr>
          <p:nvPr/>
        </p:nvSpPr>
        <p:spPr>
          <a:xfrm>
            <a:off x="1371600" y="1674312"/>
            <a:ext cx="6096000" cy="84666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Byzantine art is generally divided up into three distinct periods:</a:t>
            </a:r>
            <a:br>
              <a:rPr lang="en-US" sz="2800" dirty="0" smtClean="0"/>
            </a:br>
            <a:endParaRPr lang="en-US" sz="2800" dirty="0"/>
          </a:p>
        </p:txBody>
      </p:sp>
      <p:sp>
        <p:nvSpPr>
          <p:cNvPr id="6" name="Content Placeholder 2"/>
          <p:cNvSpPr txBox="1">
            <a:spLocks/>
          </p:cNvSpPr>
          <p:nvPr/>
        </p:nvSpPr>
        <p:spPr>
          <a:xfrm>
            <a:off x="304800" y="3581400"/>
            <a:ext cx="8229600" cy="556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dirty="0" smtClean="0"/>
          </a:p>
        </p:txBody>
      </p:sp>
    </p:spTree>
    <p:extLst>
      <p:ext uri="{BB962C8B-B14F-4D97-AF65-F5344CB8AC3E}">
        <p14:creationId xmlns:p14="http://schemas.microsoft.com/office/powerpoint/2010/main" val="13117759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7"/>
            <a:ext cx="8229600" cy="1143000"/>
          </a:xfrm>
        </p:spPr>
        <p:txBody>
          <a:bodyPr>
            <a:normAutofit/>
          </a:bodyPr>
          <a:lstStyle/>
          <a:p>
            <a:pPr fontAlgn="base"/>
            <a:r>
              <a:rPr lang="en-US" b="1" dirty="0" smtClean="0"/>
              <a:t>Mosaic</a:t>
            </a:r>
            <a:endParaRPr lang="en-US" b="1" dirty="0"/>
          </a:p>
        </p:txBody>
      </p:sp>
      <p:sp>
        <p:nvSpPr>
          <p:cNvPr id="3" name="Content Placeholder 2"/>
          <p:cNvSpPr>
            <a:spLocks noGrp="1"/>
          </p:cNvSpPr>
          <p:nvPr>
            <p:ph idx="1"/>
          </p:nvPr>
        </p:nvSpPr>
        <p:spPr>
          <a:xfrm>
            <a:off x="359046" y="1143000"/>
            <a:ext cx="8229600" cy="5334000"/>
          </a:xfrm>
        </p:spPr>
        <p:txBody>
          <a:bodyPr>
            <a:normAutofit/>
          </a:bodyPr>
          <a:lstStyle/>
          <a:p>
            <a:r>
              <a:rPr lang="en-US" sz="2000" dirty="0" smtClean="0"/>
              <a:t>Because </a:t>
            </a:r>
            <a:r>
              <a:rPr lang="en-US" sz="2000" dirty="0"/>
              <a:t>the Byzantines put mosaics on the walls, they could also use fragile </a:t>
            </a:r>
            <a:r>
              <a:rPr lang="en-US" sz="2000" dirty="0" smtClean="0"/>
              <a:t>materials, </a:t>
            </a:r>
            <a:r>
              <a:rPr lang="en-US" sz="2000" dirty="0"/>
              <a:t>mother of pearl, gold and silver leaf, and glass of different colors. </a:t>
            </a:r>
            <a:endParaRPr lang="en-US" sz="2000" dirty="0" smtClean="0"/>
          </a:p>
          <a:p>
            <a:r>
              <a:rPr lang="en-US" sz="2000" dirty="0" smtClean="0"/>
              <a:t>Small </a:t>
            </a:r>
            <a:r>
              <a:rPr lang="en-US" sz="2000" dirty="0"/>
              <a:t>glass cubes, or tesserae, were placed at angles to catch and reflect the light, creating a sparkling, otherworldly atmosphere</a:t>
            </a:r>
            <a:r>
              <a:rPr lang="en-US" sz="2000" dirty="0" smtClean="0"/>
              <a:t>.</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6021" y="2743200"/>
            <a:ext cx="1768191" cy="3789823"/>
          </a:xfrm>
          <a:prstGeom prst="rect">
            <a:avLst/>
          </a:prstGeom>
        </p:spPr>
      </p:pic>
      <p:sp>
        <p:nvSpPr>
          <p:cNvPr id="5" name="Rectangle 4"/>
          <p:cNvSpPr/>
          <p:nvPr/>
        </p:nvSpPr>
        <p:spPr>
          <a:xfrm>
            <a:off x="2286000" y="5565505"/>
            <a:ext cx="4572000" cy="738664"/>
          </a:xfrm>
          <a:prstGeom prst="rect">
            <a:avLst/>
          </a:prstGeom>
        </p:spPr>
        <p:txBody>
          <a:bodyPr>
            <a:spAutoFit/>
          </a:bodyPr>
          <a:lstStyle/>
          <a:p>
            <a:pPr algn="r"/>
            <a:r>
              <a:rPr lang="en-US" sz="1400" b="1" i="1" dirty="0"/>
              <a:t>Mosaic decoration with a fountain</a:t>
            </a:r>
            <a:r>
              <a:rPr lang="en-US" sz="1400" b="1" dirty="0"/>
              <a:t>, mid-5th century, glass, gold, and stone tesserae, Thessaloniki, Museum of Byzantine Culture</a:t>
            </a:r>
          </a:p>
        </p:txBody>
      </p:sp>
    </p:spTree>
    <p:extLst>
      <p:ext uri="{BB962C8B-B14F-4D97-AF65-F5344CB8AC3E}">
        <p14:creationId xmlns:p14="http://schemas.microsoft.com/office/powerpoint/2010/main" val="15198473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6343" y="457200"/>
            <a:ext cx="8715257" cy="4900656"/>
          </a:xfrm>
        </p:spPr>
      </p:pic>
      <p:sp>
        <p:nvSpPr>
          <p:cNvPr id="10" name="Rectangle 9"/>
          <p:cNvSpPr/>
          <p:nvPr/>
        </p:nvSpPr>
        <p:spPr>
          <a:xfrm>
            <a:off x="1143000" y="5638800"/>
            <a:ext cx="7086600" cy="646331"/>
          </a:xfrm>
          <a:prstGeom prst="rect">
            <a:avLst/>
          </a:prstGeom>
        </p:spPr>
        <p:txBody>
          <a:bodyPr wrap="square">
            <a:spAutoFit/>
          </a:bodyPr>
          <a:lstStyle/>
          <a:p>
            <a:r>
              <a:rPr lang="en-US" b="1" dirty="0"/>
              <a:t>Virgin Mary holding the Christ Child Byzantine mosaic art Interior of Hagia Sophia Museum in Istanbul, Turkey</a:t>
            </a:r>
          </a:p>
        </p:txBody>
      </p:sp>
    </p:spTree>
    <p:extLst>
      <p:ext uri="{BB962C8B-B14F-4D97-AF65-F5344CB8AC3E}">
        <p14:creationId xmlns:p14="http://schemas.microsoft.com/office/powerpoint/2010/main" val="30393388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4904555"/>
            <a:ext cx="2286000" cy="1200329"/>
          </a:xfrm>
          <a:prstGeom prst="rect">
            <a:avLst/>
          </a:prstGeom>
        </p:spPr>
        <p:txBody>
          <a:bodyPr wrap="square">
            <a:spAutoFit/>
          </a:bodyPr>
          <a:lstStyle/>
          <a:p>
            <a:r>
              <a:rPr lang="en-US" b="1" dirty="0"/>
              <a:t>Christ-Replica of a Byzantine mosaic from Daphne Marble, </a:t>
            </a:r>
            <a:r>
              <a:rPr lang="en-US" b="1" dirty="0" err="1"/>
              <a:t>smalti</a:t>
            </a:r>
            <a:r>
              <a:rPr lang="en-US" b="1" dirty="0"/>
              <a:t>, gold tesserae.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9200" y="1059873"/>
            <a:ext cx="2911091" cy="3566421"/>
          </a:xfrm>
        </p:spPr>
      </p:pic>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1" y="1059873"/>
            <a:ext cx="2533340" cy="3512127"/>
          </a:xfrm>
          <a:prstGeom prst="rect">
            <a:avLst/>
          </a:prstGeom>
        </p:spPr>
      </p:pic>
      <p:sp>
        <p:nvSpPr>
          <p:cNvPr id="7" name="Rectangle 6"/>
          <p:cNvSpPr/>
          <p:nvPr/>
        </p:nvSpPr>
        <p:spPr>
          <a:xfrm>
            <a:off x="5385856" y="5043054"/>
            <a:ext cx="2514600" cy="923330"/>
          </a:xfrm>
          <a:prstGeom prst="rect">
            <a:avLst/>
          </a:prstGeom>
        </p:spPr>
        <p:txBody>
          <a:bodyPr wrap="square">
            <a:spAutoFit/>
          </a:bodyPr>
          <a:lstStyle/>
          <a:p>
            <a:r>
              <a:rPr lang="en-US" b="1" dirty="0"/>
              <a:t>Mosaic of </a:t>
            </a:r>
            <a:r>
              <a:rPr lang="en-US" b="1" dirty="0" err="1"/>
              <a:t>Justinianus</a:t>
            </a:r>
            <a:r>
              <a:rPr lang="en-US" b="1" dirty="0"/>
              <a:t> I </a:t>
            </a:r>
            <a:endParaRPr lang="en-US" b="1" dirty="0" smtClean="0"/>
          </a:p>
          <a:p>
            <a:r>
              <a:rPr lang="en-US" b="1" dirty="0" smtClean="0"/>
              <a:t>Basilica </a:t>
            </a:r>
            <a:r>
              <a:rPr lang="en-US" b="1" dirty="0"/>
              <a:t>of San Vitale, </a:t>
            </a:r>
            <a:endParaRPr lang="en-US" b="1" dirty="0" smtClean="0"/>
          </a:p>
          <a:p>
            <a:r>
              <a:rPr lang="en-US" b="1" dirty="0" smtClean="0"/>
              <a:t>Ravenna</a:t>
            </a:r>
            <a:endParaRPr lang="en-US" b="1" dirty="0"/>
          </a:p>
        </p:txBody>
      </p:sp>
    </p:spTree>
    <p:extLst>
      <p:ext uri="{BB962C8B-B14F-4D97-AF65-F5344CB8AC3E}">
        <p14:creationId xmlns:p14="http://schemas.microsoft.com/office/powerpoint/2010/main" val="31520294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7"/>
            <a:ext cx="8229600" cy="1143000"/>
          </a:xfrm>
        </p:spPr>
        <p:txBody>
          <a:bodyPr>
            <a:normAutofit/>
          </a:bodyPr>
          <a:lstStyle/>
          <a:p>
            <a:pPr algn="ctr" fontAlgn="base"/>
            <a:r>
              <a:rPr lang="en-US" sz="2800" b="1" dirty="0" smtClean="0"/>
              <a:t>Architecture Characteristics</a:t>
            </a:r>
            <a:endParaRPr lang="en-US" sz="2800" b="1" dirty="0"/>
          </a:p>
        </p:txBody>
      </p:sp>
      <p:sp>
        <p:nvSpPr>
          <p:cNvPr id="3" name="Content Placeholder 2"/>
          <p:cNvSpPr>
            <a:spLocks noGrp="1"/>
          </p:cNvSpPr>
          <p:nvPr>
            <p:ph idx="1"/>
          </p:nvPr>
        </p:nvSpPr>
        <p:spPr>
          <a:xfrm>
            <a:off x="359046" y="1143000"/>
            <a:ext cx="8229600" cy="5334000"/>
          </a:xfrm>
        </p:spPr>
        <p:txBody>
          <a:bodyPr>
            <a:normAutofit/>
          </a:bodyPr>
          <a:lstStyle/>
          <a:p>
            <a:pPr algn="l"/>
            <a:r>
              <a:rPr lang="en-US" sz="2000" b="1" dirty="0"/>
              <a:t>T</a:t>
            </a:r>
            <a:r>
              <a:rPr lang="en-US" sz="2000" dirty="0"/>
              <a:t>he character of Byzantine architecture, which dates from the fourth century to the present day, is determined by the novel development of </a:t>
            </a:r>
            <a:r>
              <a:rPr lang="en-US" sz="2000" dirty="0" smtClean="0"/>
              <a:t>the dome</a:t>
            </a:r>
            <a:r>
              <a:rPr lang="en-US" sz="2000" dirty="0">
                <a:hlinkClick r:id="rId2"/>
              </a:rPr>
              <a:t> </a:t>
            </a:r>
            <a:r>
              <a:rPr lang="en-US" sz="2000" dirty="0"/>
              <a:t>to cover polygonal and square plans for churches, tombs, and </a:t>
            </a:r>
            <a:r>
              <a:rPr lang="en-US" sz="2000" dirty="0" smtClean="0"/>
              <a:t>baptisteries.</a:t>
            </a:r>
          </a:p>
        </p:txBody>
      </p:sp>
      <p:sp>
        <p:nvSpPr>
          <p:cNvPr id="4" name="Rectangle 3"/>
          <p:cNvSpPr/>
          <p:nvPr/>
        </p:nvSpPr>
        <p:spPr>
          <a:xfrm>
            <a:off x="304800" y="5697319"/>
            <a:ext cx="2971800" cy="646331"/>
          </a:xfrm>
          <a:prstGeom prst="rect">
            <a:avLst/>
          </a:prstGeom>
        </p:spPr>
        <p:txBody>
          <a:bodyPr wrap="square">
            <a:spAutoFit/>
          </a:bodyPr>
          <a:lstStyle/>
          <a:p>
            <a:r>
              <a:rPr lang="en-US" b="1" dirty="0"/>
              <a:t>Byzantine </a:t>
            </a:r>
            <a:r>
              <a:rPr lang="en-US" b="1" dirty="0" smtClean="0"/>
              <a:t>Empire Architecture</a:t>
            </a:r>
            <a:endParaRPr lang="en-US" b="1" dirty="0"/>
          </a:p>
        </p:txBody>
      </p:sp>
      <p:pic>
        <p:nvPicPr>
          <p:cNvPr id="5" name="Content Placeholder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2514600"/>
            <a:ext cx="5105400" cy="3829050"/>
          </a:xfrm>
          <a:prstGeom prst="rect">
            <a:avLst/>
          </a:prstGeom>
        </p:spPr>
      </p:pic>
    </p:spTree>
    <p:extLst>
      <p:ext uri="{BB962C8B-B14F-4D97-AF65-F5344CB8AC3E}">
        <p14:creationId xmlns:p14="http://schemas.microsoft.com/office/powerpoint/2010/main" val="21053106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pPr algn="ctr"/>
            <a:r>
              <a:rPr lang="en-US" b="1" dirty="0" smtClean="0"/>
              <a:t>Domed Roof</a:t>
            </a:r>
            <a:br>
              <a:rPr lang="en-US" b="1" dirty="0" smtClean="0"/>
            </a:br>
            <a:r>
              <a:rPr lang="en-US" b="1" dirty="0" smtClean="0"/>
              <a:t/>
            </a:r>
            <a:br>
              <a:rPr lang="en-US" b="1" dirty="0" smtClean="0"/>
            </a:br>
            <a:endParaRPr lang="en-US" dirty="0"/>
          </a:p>
        </p:txBody>
      </p:sp>
      <p:pic>
        <p:nvPicPr>
          <p:cNvPr id="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600200"/>
            <a:ext cx="6620807" cy="4089918"/>
          </a:xfrm>
        </p:spPr>
      </p:pic>
    </p:spTree>
    <p:extLst>
      <p:ext uri="{BB962C8B-B14F-4D97-AF65-F5344CB8AC3E}">
        <p14:creationId xmlns:p14="http://schemas.microsoft.com/office/powerpoint/2010/main" val="31983854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normAutofit fontScale="90000"/>
          </a:bodyPr>
          <a:lstStyle/>
          <a:p>
            <a:r>
              <a:rPr lang="en-US" b="1" dirty="0"/>
              <a:t>Pendentives</a:t>
            </a:r>
            <a:r>
              <a:rPr lang="en-US" b="1" dirty="0" smtClean="0"/>
              <a:t/>
            </a:r>
            <a:br>
              <a:rPr lang="en-US" b="1" dirty="0" smtClean="0"/>
            </a:br>
            <a:r>
              <a:rPr lang="en-US" b="1" dirty="0" smtClean="0"/>
              <a:t/>
            </a:r>
            <a:br>
              <a:rPr lang="en-US" b="1" dirty="0" smtClean="0"/>
            </a:b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914400"/>
            <a:ext cx="5257800" cy="3823855"/>
          </a:xfrm>
          <a:prstGeom prst="rect">
            <a:avLst/>
          </a:prstGeom>
        </p:spPr>
      </p:pic>
      <p:sp>
        <p:nvSpPr>
          <p:cNvPr id="3" name="Rectangle 2"/>
          <p:cNvSpPr/>
          <p:nvPr/>
        </p:nvSpPr>
        <p:spPr>
          <a:xfrm>
            <a:off x="762000" y="4953000"/>
            <a:ext cx="7696200" cy="1754326"/>
          </a:xfrm>
          <a:prstGeom prst="rect">
            <a:avLst/>
          </a:prstGeom>
        </p:spPr>
        <p:txBody>
          <a:bodyPr wrap="square">
            <a:spAutoFit/>
          </a:bodyPr>
          <a:lstStyle/>
          <a:p>
            <a:r>
              <a:rPr lang="en-US" b="1" dirty="0"/>
              <a:t>•PENDENTIVE: </a:t>
            </a:r>
            <a:endParaRPr lang="en-US" b="1" dirty="0" smtClean="0"/>
          </a:p>
          <a:p>
            <a:pPr marL="285750" indent="-285750">
              <a:buFont typeface="Arial" pitchFamily="34" charset="0"/>
              <a:buChar char="•"/>
            </a:pPr>
            <a:r>
              <a:rPr lang="en-US" dirty="0" smtClean="0"/>
              <a:t>a </a:t>
            </a:r>
            <a:r>
              <a:rPr lang="en-US" dirty="0"/>
              <a:t>construction shaped like a triangle that transitions the space between flat walls and the base of a round dome </a:t>
            </a:r>
            <a:endParaRPr lang="en-US" dirty="0" smtClean="0"/>
          </a:p>
          <a:p>
            <a:pPr marL="285750" indent="-285750">
              <a:buFont typeface="Arial" pitchFamily="34" charset="0"/>
              <a:buChar char="•"/>
            </a:pPr>
            <a:r>
              <a:rPr lang="en-US" dirty="0"/>
              <a:t>PENDENTIVE allows dome to be supported by four piers, one in each corner of the building. Walls between piers don’t support the dome – can be opened up for more window space!!!</a:t>
            </a:r>
          </a:p>
        </p:txBody>
      </p:sp>
    </p:spTree>
    <p:extLst>
      <p:ext uri="{BB962C8B-B14F-4D97-AF65-F5344CB8AC3E}">
        <p14:creationId xmlns:p14="http://schemas.microsoft.com/office/powerpoint/2010/main" val="15843743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rmAutofit fontScale="90000"/>
          </a:bodyPr>
          <a:lstStyle/>
          <a:p>
            <a:pPr algn="ctr"/>
            <a:r>
              <a:rPr lang="en-US" b="1" i="1" dirty="0"/>
              <a:t>Columns</a:t>
            </a:r>
            <a:r>
              <a:rPr lang="en-US" b="1" dirty="0" smtClean="0"/>
              <a:t/>
            </a:r>
            <a:br>
              <a:rPr lang="en-US" b="1" dirty="0" smtClean="0"/>
            </a:br>
            <a:endParaRPr lang="en-US" b="1"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1066800"/>
            <a:ext cx="3458478" cy="5275943"/>
          </a:xfrm>
          <a:prstGeom prst="rect">
            <a:avLst/>
          </a:prstGeom>
        </p:spPr>
      </p:pic>
    </p:spTree>
    <p:extLst>
      <p:ext uri="{BB962C8B-B14F-4D97-AF65-F5344CB8AC3E}">
        <p14:creationId xmlns:p14="http://schemas.microsoft.com/office/powerpoint/2010/main" val="39898414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7"/>
            <a:ext cx="8229600" cy="1143000"/>
          </a:xfrm>
        </p:spPr>
        <p:txBody>
          <a:bodyPr>
            <a:normAutofit/>
          </a:bodyPr>
          <a:lstStyle/>
          <a:p>
            <a:pPr fontAlgn="base"/>
            <a:r>
              <a:rPr lang="en-US" b="1" dirty="0" smtClean="0"/>
              <a:t>Interior/Furniture</a:t>
            </a:r>
            <a:endParaRPr lang="en-US" b="1" dirty="0"/>
          </a:p>
        </p:txBody>
      </p:sp>
      <p:sp>
        <p:nvSpPr>
          <p:cNvPr id="3" name="Content Placeholder 2"/>
          <p:cNvSpPr>
            <a:spLocks noGrp="1"/>
          </p:cNvSpPr>
          <p:nvPr>
            <p:ph idx="1"/>
          </p:nvPr>
        </p:nvSpPr>
        <p:spPr>
          <a:xfrm>
            <a:off x="359046" y="1143000"/>
            <a:ext cx="8229600" cy="5334000"/>
          </a:xfrm>
        </p:spPr>
        <p:txBody>
          <a:bodyPr>
            <a:normAutofit/>
          </a:bodyPr>
          <a:lstStyle/>
          <a:p>
            <a:r>
              <a:rPr lang="en-US" sz="2000" dirty="0" smtClean="0"/>
              <a:t>colored </a:t>
            </a:r>
            <a:r>
              <a:rPr lang="en-US" sz="2000" dirty="0"/>
              <a:t>marble, shimmering mosaics, frescoes, low domes with windows around the base</a:t>
            </a:r>
          </a:p>
          <a:p>
            <a:r>
              <a:rPr lang="en-US" sz="2000" dirty="0" smtClean="0"/>
              <a:t> </a:t>
            </a:r>
            <a:r>
              <a:rPr lang="en-US" sz="2000" dirty="0"/>
              <a:t>Surface decorations in rich colors and materials are typical</a:t>
            </a:r>
            <a:r>
              <a:rPr lang="en-US" sz="2000" dirty="0" smtClean="0"/>
              <a:t>.</a:t>
            </a:r>
          </a:p>
          <a:p>
            <a:r>
              <a:rPr lang="en-US" sz="2000" dirty="0" smtClean="0"/>
              <a:t> </a:t>
            </a:r>
            <a:r>
              <a:rPr lang="en-US" sz="2000" dirty="0"/>
              <a:t>Paintings, mosaics, and/or marble panels that build on Early Christian forms cover floors, walls, and ceilings</a:t>
            </a:r>
            <a:r>
              <a:rPr lang="en-US" sz="2000" dirty="0" smtClean="0"/>
              <a:t>.</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3377066"/>
            <a:ext cx="5188744" cy="3459163"/>
          </a:xfrm>
          <a:prstGeom prst="rect">
            <a:avLst/>
          </a:prstGeom>
        </p:spPr>
      </p:pic>
    </p:spTree>
    <p:extLst>
      <p:ext uri="{BB962C8B-B14F-4D97-AF65-F5344CB8AC3E}">
        <p14:creationId xmlns:p14="http://schemas.microsoft.com/office/powerpoint/2010/main" val="34071580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714" y="5715000"/>
            <a:ext cx="8229600" cy="962891"/>
          </a:xfrm>
        </p:spPr>
        <p:txBody>
          <a:bodyPr>
            <a:normAutofit/>
          </a:bodyPr>
          <a:lstStyle/>
          <a:p>
            <a:r>
              <a:rPr lang="en-US" sz="3600" dirty="0"/>
              <a:t>Palatine Chapel</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7800" y="1143000"/>
            <a:ext cx="6023274" cy="4525963"/>
          </a:xfrm>
        </p:spPr>
      </p:pic>
      <p:sp>
        <p:nvSpPr>
          <p:cNvPr id="6" name="Title 1"/>
          <p:cNvSpPr txBox="1">
            <a:spLocks/>
          </p:cNvSpPr>
          <p:nvPr/>
        </p:nvSpPr>
        <p:spPr>
          <a:xfrm>
            <a:off x="457200" y="2667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r>
              <a:rPr lang="en-US" sz="2400" b="1" dirty="0" smtClean="0"/>
              <a:t>Public and Private Buildings</a:t>
            </a:r>
            <a:endParaRPr lang="en-US" sz="2400" dirty="0"/>
          </a:p>
        </p:txBody>
      </p:sp>
    </p:spTree>
    <p:extLst>
      <p:ext uri="{BB962C8B-B14F-4D97-AF65-F5344CB8AC3E}">
        <p14:creationId xmlns:p14="http://schemas.microsoft.com/office/powerpoint/2010/main" val="25551422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838200"/>
            <a:ext cx="6896403" cy="5172302"/>
          </a:xfrm>
        </p:spPr>
      </p:pic>
      <p:sp>
        <p:nvSpPr>
          <p:cNvPr id="7" name="Rectangle 6"/>
          <p:cNvSpPr/>
          <p:nvPr/>
        </p:nvSpPr>
        <p:spPr>
          <a:xfrm>
            <a:off x="4038600" y="6252957"/>
            <a:ext cx="1622367" cy="369332"/>
          </a:xfrm>
          <a:prstGeom prst="rect">
            <a:avLst/>
          </a:prstGeom>
        </p:spPr>
        <p:txBody>
          <a:bodyPr wrap="none">
            <a:spAutoFit/>
          </a:bodyPr>
          <a:lstStyle/>
          <a:p>
            <a:r>
              <a:rPr lang="en-US" b="1" dirty="0" smtClean="0"/>
              <a:t>Church Interior</a:t>
            </a:r>
            <a:endParaRPr lang="en-US" b="1" dirty="0"/>
          </a:p>
        </p:txBody>
      </p:sp>
    </p:spTree>
    <p:extLst>
      <p:ext uri="{BB962C8B-B14F-4D97-AF65-F5344CB8AC3E}">
        <p14:creationId xmlns:p14="http://schemas.microsoft.com/office/powerpoint/2010/main" val="2173162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b="1" dirty="0"/>
              <a:t>Early Byzantine (c. 330–750)</a:t>
            </a:r>
            <a:br>
              <a:rPr lang="en-US" b="1" dirty="0"/>
            </a:br>
            <a:endParaRPr lang="en-US" dirty="0"/>
          </a:p>
        </p:txBody>
      </p:sp>
      <p:sp>
        <p:nvSpPr>
          <p:cNvPr id="3" name="Content Placeholder 2"/>
          <p:cNvSpPr>
            <a:spLocks noGrp="1"/>
          </p:cNvSpPr>
          <p:nvPr>
            <p:ph idx="1"/>
          </p:nvPr>
        </p:nvSpPr>
        <p:spPr>
          <a:xfrm>
            <a:off x="533400" y="1295400"/>
            <a:ext cx="8229600" cy="4525963"/>
          </a:xfrm>
        </p:spPr>
        <p:txBody>
          <a:bodyPr>
            <a:normAutofit/>
          </a:bodyPr>
          <a:lstStyle/>
          <a:p>
            <a:r>
              <a:rPr lang="en-US" sz="2000" dirty="0"/>
              <a:t>The earliest Christian churches were </a:t>
            </a:r>
            <a:r>
              <a:rPr lang="en-US" sz="2000" dirty="0" smtClean="0"/>
              <a:t>built,</a:t>
            </a:r>
          </a:p>
          <a:p>
            <a:r>
              <a:rPr lang="en-US" sz="2000" dirty="0" smtClean="0"/>
              <a:t>Decorations </a:t>
            </a:r>
            <a:r>
              <a:rPr lang="en-US" sz="2000" dirty="0"/>
              <a:t>for the interior of churches, including icons and </a:t>
            </a:r>
            <a:r>
              <a:rPr lang="en-US" sz="2000" dirty="0" smtClean="0"/>
              <a:t>mosaics,</a:t>
            </a:r>
          </a:p>
          <a:p>
            <a:r>
              <a:rPr lang="en-US" sz="2000" dirty="0" smtClean="0"/>
              <a:t>Icons</a:t>
            </a:r>
            <a:r>
              <a:rPr lang="en-US" sz="2000" dirty="0"/>
              <a:t>, such as the </a:t>
            </a:r>
            <a:r>
              <a:rPr lang="en-US" sz="2000" i="1" dirty="0" smtClean="0"/>
              <a:t>Virgin and </a:t>
            </a:r>
            <a:r>
              <a:rPr lang="en-US" sz="2000" i="1" dirty="0"/>
              <a:t>Child between Saints Theodore and George</a:t>
            </a:r>
            <a:r>
              <a:rPr lang="en-US" sz="2000" dirty="0"/>
              <a:t> (left), </a:t>
            </a:r>
            <a:endParaRPr lang="en-US" sz="2000" dirty="0" smtClean="0"/>
          </a:p>
          <a:p>
            <a:r>
              <a:rPr lang="en-US" sz="2000" dirty="0" smtClean="0"/>
              <a:t>spiritual world, they </a:t>
            </a:r>
            <a:r>
              <a:rPr lang="en-US" sz="2000" dirty="0"/>
              <a:t>served as spiritual gateways</a:t>
            </a:r>
            <a:r>
              <a:rPr lang="en-US" sz="2000" dirty="0" smtClean="0"/>
              <a:t>.</a:t>
            </a:r>
          </a:p>
          <a:p>
            <a:r>
              <a:rPr lang="en-US" sz="2000" dirty="0" smtClean="0"/>
              <a:t>Depiction of </a:t>
            </a:r>
            <a:r>
              <a:rPr lang="en-US" sz="2000" dirty="0"/>
              <a:t>Heaven and the spiritual. </a:t>
            </a:r>
          </a:p>
          <a:p>
            <a:endParaRPr lang="en-US" sz="2000" dirty="0" smtClean="0"/>
          </a:p>
        </p:txBody>
      </p:sp>
    </p:spTree>
    <p:extLst>
      <p:ext uri="{BB962C8B-B14F-4D97-AF65-F5344CB8AC3E}">
        <p14:creationId xmlns:p14="http://schemas.microsoft.com/office/powerpoint/2010/main" val="9723727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439698"/>
            <a:ext cx="4140200" cy="6210300"/>
          </a:xfrm>
        </p:spPr>
      </p:pic>
      <p:sp>
        <p:nvSpPr>
          <p:cNvPr id="7" name="Rectangle 6"/>
          <p:cNvSpPr/>
          <p:nvPr/>
        </p:nvSpPr>
        <p:spPr>
          <a:xfrm>
            <a:off x="4800600" y="6252957"/>
            <a:ext cx="3816301" cy="369332"/>
          </a:xfrm>
          <a:prstGeom prst="rect">
            <a:avLst/>
          </a:prstGeom>
        </p:spPr>
        <p:txBody>
          <a:bodyPr wrap="none">
            <a:spAutoFit/>
          </a:bodyPr>
          <a:lstStyle/>
          <a:p>
            <a:r>
              <a:rPr lang="en-US" b="1" dirty="0"/>
              <a:t>The Byzantine Cathedral Of </a:t>
            </a:r>
            <a:r>
              <a:rPr lang="en-US" b="1" dirty="0" err="1"/>
              <a:t>Monreale</a:t>
            </a:r>
            <a:r>
              <a:rPr lang="en-US" b="1" dirty="0"/>
              <a:t> </a:t>
            </a:r>
          </a:p>
        </p:txBody>
      </p:sp>
    </p:spTree>
    <p:extLst>
      <p:ext uri="{BB962C8B-B14F-4D97-AF65-F5344CB8AC3E}">
        <p14:creationId xmlns:p14="http://schemas.microsoft.com/office/powerpoint/2010/main" val="7094233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33600" y="6285223"/>
            <a:ext cx="4817601" cy="369332"/>
          </a:xfrm>
          <a:prstGeom prst="rect">
            <a:avLst/>
          </a:prstGeom>
        </p:spPr>
        <p:txBody>
          <a:bodyPr wrap="none">
            <a:spAutoFit/>
          </a:bodyPr>
          <a:lstStyle/>
          <a:p>
            <a:r>
              <a:rPr lang="en-US" b="1" dirty="0"/>
              <a:t>The magnificent Byzantine interior of the </a:t>
            </a:r>
            <a:r>
              <a:rPr lang="en-US" b="1" dirty="0" smtClean="0"/>
              <a:t>Church</a:t>
            </a:r>
            <a:endParaRPr lang="en-US" b="1" dirty="0"/>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7800" y="228600"/>
            <a:ext cx="6284976" cy="5855339"/>
          </a:xfrm>
        </p:spPr>
      </p:pic>
    </p:spTree>
    <p:extLst>
      <p:ext uri="{BB962C8B-B14F-4D97-AF65-F5344CB8AC3E}">
        <p14:creationId xmlns:p14="http://schemas.microsoft.com/office/powerpoint/2010/main" val="4246010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33600" y="6285223"/>
            <a:ext cx="4556247" cy="369332"/>
          </a:xfrm>
          <a:prstGeom prst="rect">
            <a:avLst/>
          </a:prstGeom>
        </p:spPr>
        <p:txBody>
          <a:bodyPr wrap="none">
            <a:spAutoFit/>
          </a:bodyPr>
          <a:lstStyle/>
          <a:p>
            <a:r>
              <a:rPr lang="en-US" b="1" dirty="0" smtClean="0"/>
              <a:t>St John Chrysostom Byzantine catholic Church</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533400"/>
            <a:ext cx="8153400" cy="5435600"/>
          </a:xfrm>
        </p:spPr>
      </p:pic>
    </p:spTree>
    <p:extLst>
      <p:ext uri="{BB962C8B-B14F-4D97-AF65-F5344CB8AC3E}">
        <p14:creationId xmlns:p14="http://schemas.microsoft.com/office/powerpoint/2010/main" val="17918739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74538" y="5943600"/>
            <a:ext cx="6710042" cy="646331"/>
          </a:xfrm>
          <a:prstGeom prst="rect">
            <a:avLst/>
          </a:prstGeom>
        </p:spPr>
        <p:txBody>
          <a:bodyPr wrap="none">
            <a:spAutoFit/>
          </a:bodyPr>
          <a:lstStyle/>
          <a:p>
            <a:pPr algn="ctr"/>
            <a:r>
              <a:rPr lang="en-US" b="1" dirty="0"/>
              <a:t>Venice, </a:t>
            </a:r>
            <a:r>
              <a:rPr lang="en-US" b="1" dirty="0" smtClean="0"/>
              <a:t>Interior </a:t>
            </a:r>
            <a:r>
              <a:rPr lang="en-US" b="1" dirty="0"/>
              <a:t>Byzantine style painted dome of Basilica San Marco, </a:t>
            </a:r>
            <a:endParaRPr lang="en-US" b="1" dirty="0" smtClean="0"/>
          </a:p>
          <a:p>
            <a:pPr algn="ctr"/>
            <a:r>
              <a:rPr lang="en-US" b="1" dirty="0" err="1" smtClean="0"/>
              <a:t>Venezia</a:t>
            </a:r>
            <a:r>
              <a:rPr lang="en-US" b="1" dirty="0" smtClean="0"/>
              <a:t> </a:t>
            </a:r>
            <a:r>
              <a:rPr lang="en-US" b="1" dirty="0"/>
              <a:t>landmark of Italy.</a:t>
            </a: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304800"/>
            <a:ext cx="8115300" cy="5374826"/>
          </a:xfrm>
        </p:spPr>
      </p:pic>
    </p:spTree>
    <p:extLst>
      <p:ext uri="{BB962C8B-B14F-4D97-AF65-F5344CB8AC3E}">
        <p14:creationId xmlns:p14="http://schemas.microsoft.com/office/powerpoint/2010/main" val="28007119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94621" y="-152400"/>
            <a:ext cx="8229600" cy="762000"/>
          </a:xfrm>
        </p:spPr>
        <p:txBody>
          <a:bodyPr>
            <a:normAutofit/>
          </a:bodyPr>
          <a:lstStyle/>
          <a:p>
            <a:pPr algn="ctr"/>
            <a:r>
              <a:rPr lang="en-US" sz="2800" b="1" dirty="0" smtClean="0"/>
              <a:t>Byzantine</a:t>
            </a:r>
            <a:r>
              <a:rPr lang="en-US" sz="2800" dirty="0" smtClean="0"/>
              <a:t> </a:t>
            </a:r>
            <a:r>
              <a:rPr lang="en-US" sz="2800" b="1" dirty="0" smtClean="0"/>
              <a:t>Furniture</a:t>
            </a:r>
            <a:endParaRPr lang="en-US" sz="2800" b="1" dirty="0"/>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6100" y="609600"/>
            <a:ext cx="3048000" cy="4572002"/>
          </a:xfrm>
        </p:spPr>
      </p:pic>
      <p:sp>
        <p:nvSpPr>
          <p:cNvPr id="2" name="Rectangle 1"/>
          <p:cNvSpPr/>
          <p:nvPr/>
        </p:nvSpPr>
        <p:spPr>
          <a:xfrm>
            <a:off x="685800" y="5309919"/>
            <a:ext cx="7848600" cy="1323439"/>
          </a:xfrm>
          <a:prstGeom prst="rect">
            <a:avLst/>
          </a:prstGeom>
        </p:spPr>
        <p:txBody>
          <a:bodyPr wrap="square">
            <a:spAutoFit/>
          </a:bodyPr>
          <a:lstStyle/>
          <a:p>
            <a:pPr marL="285750" indent="-285750">
              <a:buFont typeface="Arial" pitchFamily="34" charset="0"/>
              <a:buChar char="•"/>
            </a:pPr>
            <a:r>
              <a:rPr lang="en-US" sz="1600" dirty="0"/>
              <a:t>Early Christian and Byzantine furniture was of two distinct types. </a:t>
            </a:r>
            <a:endParaRPr lang="en-US" sz="1600" dirty="0" smtClean="0"/>
          </a:p>
          <a:p>
            <a:pPr marL="285750" indent="-285750">
              <a:buFont typeface="Arial" pitchFamily="34" charset="0"/>
              <a:buChar char="•"/>
            </a:pPr>
            <a:r>
              <a:rPr lang="en-US" sz="1600" dirty="0" smtClean="0"/>
              <a:t>The </a:t>
            </a:r>
            <a:r>
              <a:rPr lang="en-US" sz="1600" dirty="0"/>
              <a:t>few items they had were lightly built and usually designed so that they could be easily folded and put away, leaving additional space in cramped environments. </a:t>
            </a:r>
            <a:endParaRPr lang="en-US" sz="1600" dirty="0" smtClean="0"/>
          </a:p>
          <a:p>
            <a:pPr marL="285750" indent="-285750">
              <a:buFont typeface="Arial" pitchFamily="34" charset="0"/>
              <a:buChar char="•"/>
            </a:pPr>
            <a:r>
              <a:rPr lang="en-US" sz="1600" dirty="0" smtClean="0"/>
              <a:t>Church </a:t>
            </a:r>
            <a:r>
              <a:rPr lang="en-US" sz="1600" dirty="0"/>
              <a:t>and palace furniture, however, was built of solid, heavy timber, designed to last, and designed for the space it was to occupy.</a:t>
            </a:r>
          </a:p>
        </p:txBody>
      </p:sp>
    </p:spTree>
    <p:extLst>
      <p:ext uri="{BB962C8B-B14F-4D97-AF65-F5344CB8AC3E}">
        <p14:creationId xmlns:p14="http://schemas.microsoft.com/office/powerpoint/2010/main" val="5919864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02382" y="314971"/>
            <a:ext cx="3581400" cy="5338734"/>
          </a:xfrm>
        </p:spPr>
      </p:pic>
      <p:sp>
        <p:nvSpPr>
          <p:cNvPr id="7" name="Rectangle 6"/>
          <p:cNvSpPr/>
          <p:nvPr/>
        </p:nvSpPr>
        <p:spPr>
          <a:xfrm>
            <a:off x="4572000" y="5812971"/>
            <a:ext cx="4322618" cy="830997"/>
          </a:xfrm>
          <a:prstGeom prst="rect">
            <a:avLst/>
          </a:prstGeom>
        </p:spPr>
        <p:txBody>
          <a:bodyPr wrap="square">
            <a:spAutoFit/>
          </a:bodyPr>
          <a:lstStyle/>
          <a:p>
            <a:pPr marL="285750" indent="-285750">
              <a:buFont typeface="Arial" pitchFamily="34" charset="0"/>
              <a:buChar char="•"/>
            </a:pPr>
            <a:r>
              <a:rPr lang="en-US" sz="1600" b="1" dirty="0" smtClean="0"/>
              <a:t>The throne </a:t>
            </a:r>
            <a:r>
              <a:rPr lang="en-US" sz="1600" b="1" dirty="0"/>
              <a:t>chair for the archbishop (take note of the detailed carving in the chair itself, following religious </a:t>
            </a:r>
            <a:r>
              <a:rPr lang="en-US" sz="1600" b="1" dirty="0" smtClean="0"/>
              <a:t>appeal.</a:t>
            </a:r>
            <a:endParaRPr lang="en-US" sz="1600" b="1" dirty="0"/>
          </a:p>
        </p:txBody>
      </p:sp>
      <p:sp>
        <p:nvSpPr>
          <p:cNvPr id="4" name="Rectangle 3"/>
          <p:cNvSpPr/>
          <p:nvPr/>
        </p:nvSpPr>
        <p:spPr>
          <a:xfrm>
            <a:off x="533400" y="5859137"/>
            <a:ext cx="2667000" cy="369332"/>
          </a:xfrm>
          <a:prstGeom prst="rect">
            <a:avLst/>
          </a:prstGeom>
        </p:spPr>
        <p:txBody>
          <a:bodyPr wrap="square">
            <a:spAutoFit/>
          </a:bodyPr>
          <a:lstStyle/>
          <a:p>
            <a:pPr marL="285750" indent="-285750">
              <a:buFont typeface="Arial" pitchFamily="34" charset="0"/>
              <a:buChar char="•"/>
            </a:pPr>
            <a:r>
              <a:rPr lang="en-US" b="1" dirty="0"/>
              <a:t>Byzantine table</a:t>
            </a:r>
          </a:p>
        </p:txBody>
      </p:sp>
      <p:pic>
        <p:nvPicPr>
          <p:cNvPr id="5" name="Content Placeholder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514600"/>
            <a:ext cx="4452726" cy="3116908"/>
          </a:xfrm>
          <a:prstGeom prst="rect">
            <a:avLst/>
          </a:prstGeom>
        </p:spPr>
      </p:pic>
    </p:spTree>
    <p:extLst>
      <p:ext uri="{BB962C8B-B14F-4D97-AF65-F5344CB8AC3E}">
        <p14:creationId xmlns:p14="http://schemas.microsoft.com/office/powerpoint/2010/main" val="89077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 name="Shape 15"/>
        <p:cNvGrpSpPr/>
        <p:nvPr/>
      </p:nvGrpSpPr>
      <p:grpSpPr>
        <a:xfrm>
          <a:off x="0" y="0"/>
          <a:ext cx="0" cy="0"/>
          <a:chOff x="0" y="0"/>
          <a:chExt cx="0" cy="0"/>
        </a:xfrm>
      </p:grpSpPr>
      <p:sp>
        <p:nvSpPr>
          <p:cNvPr id="16" name="Google Shape;16;p1"/>
          <p:cNvSpPr txBox="1"/>
          <p:nvPr>
            <p:ph type="title"/>
          </p:nvPr>
        </p:nvSpPr>
        <p:spPr>
          <a:xfrm>
            <a:off x="431800" y="228600"/>
            <a:ext cx="8229600" cy="7620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lt2"/>
              </a:buClr>
              <a:buSzPts val="3600"/>
              <a:buFont typeface="Arial"/>
              <a:buNone/>
            </a:pPr>
            <a:br>
              <a:rPr b="1" lang="en-US" sz="3600"/>
            </a:br>
            <a:r>
              <a:rPr lang="en-US" sz="3240"/>
              <a:t>Paintings</a:t>
            </a:r>
            <a:endParaRPr sz="3240"/>
          </a:p>
        </p:txBody>
      </p:sp>
      <p:pic>
        <p:nvPicPr>
          <p:cNvPr id="17" name="Google Shape;17;p1"/>
          <p:cNvPicPr preferRelativeResize="0"/>
          <p:nvPr/>
        </p:nvPicPr>
        <p:blipFill rotWithShape="1">
          <a:blip r:embed="rId2">
            <a:alphaModFix/>
          </a:blip>
          <a:srcRect b="0" l="0" r="0" t="0"/>
          <a:stretch/>
        </p:blipFill>
        <p:spPr>
          <a:xfrm>
            <a:off x="1771941" y="7"/>
            <a:ext cx="7162800" cy="537771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65167"/>
          </a:xfrm>
        </p:spPr>
      </p:pic>
    </p:spTree>
    <p:extLst>
      <p:ext uri="{BB962C8B-B14F-4D97-AF65-F5344CB8AC3E}">
        <p14:creationId xmlns:p14="http://schemas.microsoft.com/office/powerpoint/2010/main" val="213032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038600"/>
            <a:ext cx="7315200" cy="1154097"/>
          </a:xfrm>
        </p:spPr>
        <p:txBody>
          <a:bodyPr>
            <a:noAutofit/>
          </a:bodyPr>
          <a:lstStyle/>
          <a:p>
            <a:r>
              <a:rPr lang="it-IT" sz="1200" dirty="0">
                <a:solidFill>
                  <a:schemeClr val="tx1"/>
                </a:solidFill>
              </a:rPr>
              <a:t>Fra Angelico (Guido di Pietro)</a:t>
            </a:r>
            <a:r>
              <a:rPr lang="en-US" sz="1200" b="1" dirty="0" smtClean="0">
                <a:solidFill>
                  <a:schemeClr val="tx1"/>
                </a:solidFill>
              </a:rPr>
              <a:t/>
            </a:r>
            <a:br>
              <a:rPr lang="en-US" sz="1200" b="1" dirty="0" smtClean="0">
                <a:solidFill>
                  <a:schemeClr val="tx1"/>
                </a:solidFill>
              </a:rPr>
            </a:br>
            <a:r>
              <a:rPr lang="en-US" sz="1200" b="1" dirty="0" smtClean="0">
                <a:solidFill>
                  <a:schemeClr val="tx1"/>
                </a:solidFill>
              </a:rPr>
              <a:t>The </a:t>
            </a:r>
            <a:r>
              <a:rPr lang="en-US" sz="1200" b="1" dirty="0">
                <a:solidFill>
                  <a:schemeClr val="tx1"/>
                </a:solidFill>
              </a:rPr>
              <a:t>Crucifixion</a:t>
            </a:r>
            <a:br>
              <a:rPr lang="en-US" sz="1200" b="1" dirty="0">
                <a:solidFill>
                  <a:schemeClr val="tx1"/>
                </a:solidFill>
              </a:rPr>
            </a:br>
            <a:r>
              <a:rPr lang="en-US" sz="1200" dirty="0">
                <a:solidFill>
                  <a:schemeClr val="tx1"/>
                </a:solidFill>
              </a:rPr>
              <a:t>Tempera on wood, gold </a:t>
            </a:r>
            <a:r>
              <a:rPr lang="en-US" sz="1200" dirty="0" smtClean="0">
                <a:solidFill>
                  <a:schemeClr val="tx1"/>
                </a:solidFill>
              </a:rPr>
              <a:t>ground</a:t>
            </a:r>
            <a:br>
              <a:rPr lang="en-US" sz="1200" dirty="0" smtClean="0">
                <a:solidFill>
                  <a:schemeClr val="tx1"/>
                </a:solidFill>
              </a:rPr>
            </a:br>
            <a:r>
              <a:rPr lang="en-US" sz="1200" dirty="0">
                <a:solidFill>
                  <a:schemeClr val="tx1"/>
                </a:solidFill>
              </a:rPr>
              <a:t>ca. </a:t>
            </a:r>
            <a:r>
              <a:rPr lang="en-US" sz="1200" dirty="0" smtClean="0">
                <a:solidFill>
                  <a:schemeClr val="tx1"/>
                </a:solidFill>
              </a:rPr>
              <a:t>1420–23</a:t>
            </a:r>
            <a:br>
              <a:rPr lang="en-US" sz="1200" dirty="0" smtClean="0">
                <a:solidFill>
                  <a:schemeClr val="tx1"/>
                </a:solidFill>
              </a:rPr>
            </a:br>
            <a:r>
              <a:rPr lang="en-US" sz="1200" dirty="0">
                <a:solidFill>
                  <a:schemeClr val="tx1"/>
                </a:solidFill>
              </a:rPr>
              <a:t>Tempera on wood, gold ground</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14800" y="533400"/>
            <a:ext cx="3657600" cy="4629873"/>
          </a:xfrm>
        </p:spPr>
      </p:pic>
      <p:sp>
        <p:nvSpPr>
          <p:cNvPr id="5" name="Rectangle 4"/>
          <p:cNvSpPr/>
          <p:nvPr/>
        </p:nvSpPr>
        <p:spPr>
          <a:xfrm>
            <a:off x="533400" y="5410200"/>
            <a:ext cx="7848600" cy="923330"/>
          </a:xfrm>
          <a:prstGeom prst="rect">
            <a:avLst/>
          </a:prstGeom>
        </p:spPr>
        <p:txBody>
          <a:bodyPr wrap="square">
            <a:spAutoFit/>
          </a:bodyPr>
          <a:lstStyle/>
          <a:p>
            <a:pPr marL="285750" indent="-285750">
              <a:buFont typeface="Arial" pitchFamily="34" charset="0"/>
              <a:buChar char="•"/>
            </a:pPr>
            <a:r>
              <a:rPr lang="en-US" dirty="0"/>
              <a:t>the drama of the Crucifixion by showing the Virgin collapsed in grief with the lamenting Maries and emphasizing the varied attitudes of the Roman soldiers and their horses.</a:t>
            </a:r>
          </a:p>
        </p:txBody>
      </p:sp>
    </p:spTree>
    <p:extLst>
      <p:ext uri="{BB962C8B-B14F-4D97-AF65-F5344CB8AC3E}">
        <p14:creationId xmlns:p14="http://schemas.microsoft.com/office/powerpoint/2010/main" val="3503903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315200" cy="849297"/>
          </a:xfrm>
        </p:spPr>
        <p:txBody>
          <a:bodyPr>
            <a:normAutofit/>
          </a:bodyPr>
          <a:lstStyle/>
          <a:p>
            <a:pPr algn="ctr"/>
            <a:r>
              <a:rPr lang="en-US" sz="3600" dirty="0" smtClean="0"/>
              <a:t>Sculpture</a:t>
            </a:r>
            <a:endParaRPr lang="en-US" sz="36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38800" y="1736516"/>
            <a:ext cx="2764645" cy="4146968"/>
          </a:xfrm>
        </p:spPr>
      </p:pic>
      <p:sp>
        <p:nvSpPr>
          <p:cNvPr id="5" name="Rectangle 4"/>
          <p:cNvSpPr/>
          <p:nvPr/>
        </p:nvSpPr>
        <p:spPr>
          <a:xfrm>
            <a:off x="1143000" y="4724400"/>
            <a:ext cx="4191000" cy="1169551"/>
          </a:xfrm>
          <a:prstGeom prst="rect">
            <a:avLst/>
          </a:prstGeom>
        </p:spPr>
        <p:txBody>
          <a:bodyPr wrap="square">
            <a:spAutoFit/>
          </a:bodyPr>
          <a:lstStyle/>
          <a:p>
            <a:r>
              <a:rPr lang="en-US" sz="1400" b="1" dirty="0"/>
              <a:t>Justinian as world conqueror</a:t>
            </a:r>
          </a:p>
          <a:p>
            <a:r>
              <a:rPr lang="en-US" sz="1400" b="1" dirty="0"/>
              <a:t>victorious early sixth century Byzantine emperor. </a:t>
            </a:r>
          </a:p>
          <a:p>
            <a:r>
              <a:rPr lang="en-US" sz="1400" b="1" dirty="0"/>
              <a:t>Mid 6</a:t>
            </a:r>
            <a:r>
              <a:rPr lang="en-US" sz="1400" b="1" baseline="30000" dirty="0"/>
              <a:t>th</a:t>
            </a:r>
            <a:r>
              <a:rPr lang="en-US" sz="1400" b="1" dirty="0"/>
              <a:t>  century</a:t>
            </a:r>
          </a:p>
          <a:p>
            <a:r>
              <a:rPr lang="en-US" sz="1400" b="1" dirty="0"/>
              <a:t>Carved ivory relief .</a:t>
            </a:r>
          </a:p>
        </p:txBody>
      </p:sp>
    </p:spTree>
    <p:extLst>
      <p:ext uri="{BB962C8B-B14F-4D97-AF65-F5344CB8AC3E}">
        <p14:creationId xmlns:p14="http://schemas.microsoft.com/office/powerpoint/2010/main" val="1505340519"/>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 name="Shape 19"/>
        <p:cNvGrpSpPr/>
        <p:nvPr/>
      </p:nvGrpSpPr>
      <p:grpSpPr>
        <a:xfrm>
          <a:off x="0" y="0"/>
          <a:ext cx="0" cy="0"/>
          <a:chOff x="0" y="0"/>
          <a:chExt cx="0" cy="0"/>
        </a:xfrm>
      </p:grpSpPr>
      <p:sp>
        <p:nvSpPr>
          <p:cNvPr id="20" name="Google Shape;20;p1"/>
          <p:cNvSpPr txBox="1"/>
          <p:nvPr>
            <p:ph type="title"/>
          </p:nvPr>
        </p:nvSpPr>
        <p:spPr>
          <a:xfrm>
            <a:off x="914400" y="1544715"/>
            <a:ext cx="7315200" cy="11541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2"/>
              </a:buClr>
              <a:buSzPts val="4000"/>
              <a:buFont typeface="Arial"/>
              <a:buNone/>
            </a:pPr>
            <a:r>
              <a:t/>
            </a:r>
            <a:endParaRPr/>
          </a:p>
        </p:txBody>
      </p:sp>
      <p:pic>
        <p:nvPicPr>
          <p:cNvPr id="21" name="Google Shape;21;p1"/>
          <p:cNvPicPr preferRelativeResize="0"/>
          <p:nvPr>
            <p:ph idx="1" type="body"/>
          </p:nvPr>
        </p:nvPicPr>
        <p:blipFill rotWithShape="1">
          <a:blip r:embed="rId2">
            <a:alphaModFix/>
          </a:blip>
          <a:srcRect b="0" l="0" r="0" t="0"/>
          <a:stretch/>
        </p:blipFill>
        <p:spPr>
          <a:xfrm>
            <a:off x="914400" y="-449815"/>
            <a:ext cx="9144000" cy="6858000"/>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